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406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1"/>
            <a:ext cx="14630400" cy="2662177"/>
          </a:xfrm>
          <a:prstGeom prst="rect">
            <a:avLst/>
          </a:prstGeom>
        </p:spPr>
      </p:pic>
      <p:pic>
        <p:nvPicPr>
          <p:cNvPr id="4" name="Image 2" descr="preencoded.png"/>
          <p:cNvPicPr>
            <a:picLocks noChangeAspect="1"/>
          </p:cNvPicPr>
          <p:nvPr/>
        </p:nvPicPr>
        <p:blipFill>
          <a:blip r:embed="rId5"/>
          <a:stretch>
            <a:fillRect/>
          </a:stretch>
        </p:blipFill>
        <p:spPr>
          <a:xfrm>
            <a:off x="795528" y="5779008"/>
            <a:ext cx="13048488" cy="36576"/>
          </a:xfrm>
          <a:prstGeom prst="rect">
            <a:avLst/>
          </a:prstGeom>
        </p:spPr>
      </p:pic>
      <p:sp>
        <p:nvSpPr>
          <p:cNvPr id="6" name="Text 0"/>
          <p:cNvSpPr/>
          <p:nvPr/>
        </p:nvSpPr>
        <p:spPr>
          <a:xfrm>
            <a:off x="1362456" y="6062472"/>
            <a:ext cx="2295144" cy="402336"/>
          </a:xfrm>
          <a:prstGeom prst="rect">
            <a:avLst/>
          </a:prstGeom>
          <a:noFill/>
          <a:ln/>
        </p:spPr>
        <p:txBody>
          <a:bodyPr wrap="none" lIns="0" tIns="0" rIns="0" bIns="0" rtlCol="0" anchor="ctr"/>
          <a:lstStyle/>
          <a:p>
            <a:pPr marL="0" indent="0" algn="l">
              <a:lnSpc>
                <a:spcPts val="3120"/>
              </a:lnSpc>
              <a:buNone/>
            </a:pPr>
            <a:endParaRPr lang="en-US" sz="2230" dirty="0"/>
          </a:p>
        </p:txBody>
      </p:sp>
      <p:sp>
        <p:nvSpPr>
          <p:cNvPr id="7" name="Text 1"/>
          <p:cNvSpPr/>
          <p:nvPr/>
        </p:nvSpPr>
        <p:spPr>
          <a:xfrm>
            <a:off x="1362456" y="6455664"/>
            <a:ext cx="2295144" cy="246888"/>
          </a:xfrm>
          <a:prstGeom prst="rect">
            <a:avLst/>
          </a:prstGeom>
          <a:noFill/>
          <a:ln/>
        </p:spPr>
        <p:txBody>
          <a:bodyPr wrap="none" lIns="0" tIns="0" rIns="0" bIns="0" rtlCol="0" anchor="ctr"/>
          <a:lstStyle/>
          <a:p>
            <a:pPr marL="0" indent="0" algn="l">
              <a:lnSpc>
                <a:spcPts val="1870"/>
              </a:lnSpc>
              <a:buNone/>
            </a:pPr>
            <a:endParaRPr lang="en-US" sz="1330" dirty="0"/>
          </a:p>
        </p:txBody>
      </p:sp>
      <p:sp>
        <p:nvSpPr>
          <p:cNvPr id="8" name="Text 2"/>
          <p:cNvSpPr/>
          <p:nvPr/>
        </p:nvSpPr>
        <p:spPr>
          <a:xfrm>
            <a:off x="795528" y="3648456"/>
            <a:ext cx="13048488" cy="1883664"/>
          </a:xfrm>
          <a:prstGeom prst="rect">
            <a:avLst/>
          </a:prstGeom>
          <a:noFill/>
          <a:ln/>
        </p:spPr>
        <p:txBody>
          <a:bodyPr wrap="square" lIns="0" tIns="0" rIns="0" bIns="0" rtlCol="0" anchor="ctr"/>
          <a:lstStyle/>
          <a:p>
            <a:pPr marL="0" indent="0" algn="l">
              <a:lnSpc>
                <a:spcPts val="7390"/>
              </a:lnSpc>
              <a:buNone/>
            </a:pPr>
            <a:r>
              <a:rPr lang="en-US" sz="6160" dirty="0">
                <a:solidFill>
                  <a:srgbClr val="000000"/>
                </a:solidFill>
                <a:latin typeface="AlibabaPuHuiTi-Alibaba-PuHuiTi" pitchFamily="34" charset="0"/>
                <a:ea typeface="AlibabaPuHuiTi-Alibaba-PuHuiTi" pitchFamily="34" charset="-122"/>
                <a:cs typeface="AlibabaPuHuiTi-Alibaba-PuHuiTi" pitchFamily="34" charset="-120"/>
              </a:rPr>
              <a:t>Sales Forecasting Dashboard: Streamlit &amp; Machine Learning</a:t>
            </a:r>
            <a:endParaRPr lang="en-US" sz="616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795528" y="2505456"/>
            <a:ext cx="8074152" cy="685800"/>
          </a:xfrm>
          <a:prstGeom prst="rect">
            <a:avLst/>
          </a:prstGeom>
          <a:noFill/>
          <a:ln/>
        </p:spPr>
        <p:txBody>
          <a:bodyPr wrap="none" lIns="0" tIns="0" rIns="0" bIns="0" rtlCol="0" anchor="ctr"/>
          <a:lstStyle/>
          <a:p>
            <a:pPr marL="0" indent="0" algn="l">
              <a:lnSpc>
                <a:spcPts val="5350"/>
              </a:lnSpc>
              <a:buNone/>
            </a:pPr>
            <a:r>
              <a:rPr lang="en-US" sz="4460" dirty="0">
                <a:solidFill>
                  <a:srgbClr val="000000"/>
                </a:solidFill>
                <a:latin typeface="AlibabaPuHuiTi-Alibaba-PuHuiTi" pitchFamily="34" charset="0"/>
                <a:ea typeface="AlibabaPuHuiTi-Alibaba-PuHuiTi" pitchFamily="34" charset="-122"/>
                <a:cs typeface="AlibabaPuHuiTi-Alibaba-PuHuiTi" pitchFamily="34" charset="-120"/>
              </a:rPr>
              <a:t>8. Project Structure</a:t>
            </a:r>
            <a:endParaRPr lang="en-US" sz="4460" dirty="0"/>
          </a:p>
        </p:txBody>
      </p:sp>
      <p:sp>
        <p:nvSpPr>
          <p:cNvPr id="5" name="Text 1"/>
          <p:cNvSpPr/>
          <p:nvPr/>
        </p:nvSpPr>
        <p:spPr>
          <a:xfrm>
            <a:off x="795528" y="3438144"/>
            <a:ext cx="8074152" cy="2048256"/>
          </a:xfrm>
          <a:prstGeom prst="rect">
            <a:avLst/>
          </a:prstGeom>
          <a:noFill/>
          <a:ln/>
        </p:spPr>
        <p:txBody>
          <a:bodyPr wrap="square" lIns="0" tIns="0" rIns="0" bIns="0" rtlCol="0" anchor="ctr"/>
          <a:lstStyle/>
          <a:p>
            <a:pPr marL="0" indent="0" algn="l">
              <a:lnSpc>
                <a:spcPts val="2670"/>
              </a:lnSpc>
              <a:buNone/>
            </a:pPr>
            <a:r>
              <a:rPr lang="en-US" sz="1780" dirty="0">
                <a:solidFill>
                  <a:srgbClr val="1D1D1D"/>
                </a:solidFill>
                <a:latin typeface="AlibabaPuHuiTi-Alibaba-PuHuiTi" pitchFamily="34" charset="0"/>
                <a:ea typeface="AlibabaPuHuiTi-Alibaba-PuHuiTi" pitchFamily="34" charset="-122"/>
                <a:cs typeface="AlibabaPuHuiTi-Alibaba-PuHuiTi" pitchFamily="34" charset="-120"/>
              </a:rPr>
              <a:t>sales-forecasting/ ├── app.py /# Streamlit web dashboard ├── monthly_sales_forecast.py /# Model training and forecasting script ├── load_and_eda.py /# Data loading and EDA ├── processed_sales.csv /# Feature-engineered dataset ├── sales_forecast_model.pkl /# Trained XGBoost model ├── synthetic_monthly_sales.csv /# Example dataset └── requirements.txt /# Dependencies</a:t>
            </a:r>
            <a:endParaRPr lang="en-US" sz="178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795528" y="3639312"/>
            <a:ext cx="3922776" cy="841248"/>
          </a:xfrm>
          <a:prstGeom prst="rect">
            <a:avLst/>
          </a:prstGeom>
        </p:spPr>
      </p:pic>
      <p:pic>
        <p:nvPicPr>
          <p:cNvPr id="5" name="Image 3" descr="preencoded.png"/>
          <p:cNvPicPr>
            <a:picLocks noChangeAspect="1"/>
          </p:cNvPicPr>
          <p:nvPr/>
        </p:nvPicPr>
        <p:blipFill>
          <a:blip r:embed="rId5"/>
          <a:stretch>
            <a:fillRect/>
          </a:stretch>
        </p:blipFill>
        <p:spPr>
          <a:xfrm>
            <a:off x="795528" y="4700016"/>
            <a:ext cx="3922776" cy="841248"/>
          </a:xfrm>
          <a:prstGeom prst="rect">
            <a:avLst/>
          </a:prstGeom>
        </p:spPr>
      </p:pic>
      <p:pic>
        <p:nvPicPr>
          <p:cNvPr id="6" name="Image 4" descr="preencoded.png"/>
          <p:cNvPicPr>
            <a:picLocks noChangeAspect="1"/>
          </p:cNvPicPr>
          <p:nvPr/>
        </p:nvPicPr>
        <p:blipFill>
          <a:blip r:embed="rId5"/>
          <a:stretch>
            <a:fillRect/>
          </a:stretch>
        </p:blipFill>
        <p:spPr>
          <a:xfrm>
            <a:off x="4946904" y="3639312"/>
            <a:ext cx="3922776" cy="841248"/>
          </a:xfrm>
          <a:prstGeom prst="rect">
            <a:avLst/>
          </a:prstGeom>
        </p:spPr>
      </p:pic>
      <p:pic>
        <p:nvPicPr>
          <p:cNvPr id="7" name="Image 5" descr="preencoded.png"/>
          <p:cNvPicPr>
            <a:picLocks noChangeAspect="1"/>
          </p:cNvPicPr>
          <p:nvPr/>
        </p:nvPicPr>
        <p:blipFill>
          <a:blip r:embed="rId5"/>
          <a:stretch>
            <a:fillRect/>
          </a:stretch>
        </p:blipFill>
        <p:spPr>
          <a:xfrm>
            <a:off x="4946904" y="4700016"/>
            <a:ext cx="3922776" cy="841248"/>
          </a:xfrm>
          <a:prstGeom prst="rect">
            <a:avLst/>
          </a:prstGeom>
        </p:spPr>
      </p:pic>
      <p:pic>
        <p:nvPicPr>
          <p:cNvPr id="8" name="Image 6" descr="preencoded.png"/>
          <p:cNvPicPr>
            <a:picLocks noChangeAspect="1"/>
          </p:cNvPicPr>
          <p:nvPr/>
        </p:nvPicPr>
        <p:blipFill>
          <a:blip r:embed="rId6"/>
          <a:stretch>
            <a:fillRect/>
          </a:stretch>
        </p:blipFill>
        <p:spPr>
          <a:xfrm>
            <a:off x="1536192" y="3721608"/>
            <a:ext cx="3191256" cy="841248"/>
          </a:xfrm>
          <a:prstGeom prst="rect">
            <a:avLst/>
          </a:prstGeom>
        </p:spPr>
      </p:pic>
      <p:pic>
        <p:nvPicPr>
          <p:cNvPr id="9" name="Image 7" descr="preencoded.png"/>
          <p:cNvPicPr>
            <a:picLocks noChangeAspect="1"/>
          </p:cNvPicPr>
          <p:nvPr/>
        </p:nvPicPr>
        <p:blipFill>
          <a:blip r:embed="rId6"/>
          <a:stretch>
            <a:fillRect/>
          </a:stretch>
        </p:blipFill>
        <p:spPr>
          <a:xfrm>
            <a:off x="1536192" y="4782312"/>
            <a:ext cx="3191256" cy="841248"/>
          </a:xfrm>
          <a:prstGeom prst="rect">
            <a:avLst/>
          </a:prstGeom>
        </p:spPr>
      </p:pic>
      <p:pic>
        <p:nvPicPr>
          <p:cNvPr id="10" name="Image 8" descr="preencoded.png"/>
          <p:cNvPicPr>
            <a:picLocks noChangeAspect="1"/>
          </p:cNvPicPr>
          <p:nvPr/>
        </p:nvPicPr>
        <p:blipFill>
          <a:blip r:embed="rId6"/>
          <a:stretch>
            <a:fillRect/>
          </a:stretch>
        </p:blipFill>
        <p:spPr>
          <a:xfrm>
            <a:off x="5678424" y="3721608"/>
            <a:ext cx="3191256" cy="841248"/>
          </a:xfrm>
          <a:prstGeom prst="rect">
            <a:avLst/>
          </a:prstGeom>
        </p:spPr>
      </p:pic>
      <p:pic>
        <p:nvPicPr>
          <p:cNvPr id="11" name="Image 9" descr="preencoded.png"/>
          <p:cNvPicPr>
            <a:picLocks noChangeAspect="1"/>
          </p:cNvPicPr>
          <p:nvPr/>
        </p:nvPicPr>
        <p:blipFill>
          <a:blip r:embed="rId6"/>
          <a:stretch>
            <a:fillRect/>
          </a:stretch>
        </p:blipFill>
        <p:spPr>
          <a:xfrm>
            <a:off x="5678424" y="4782312"/>
            <a:ext cx="3191256" cy="841248"/>
          </a:xfrm>
          <a:prstGeom prst="rect">
            <a:avLst/>
          </a:prstGeom>
        </p:spPr>
      </p:pic>
      <p:pic>
        <p:nvPicPr>
          <p:cNvPr id="12" name="Image 10" descr="preencoded.png"/>
          <p:cNvPicPr>
            <a:picLocks noChangeAspect="1"/>
          </p:cNvPicPr>
          <p:nvPr/>
        </p:nvPicPr>
        <p:blipFill>
          <a:blip r:embed="rId7"/>
          <a:stretch>
            <a:fillRect/>
          </a:stretch>
        </p:blipFill>
        <p:spPr>
          <a:xfrm>
            <a:off x="795528" y="3639312"/>
            <a:ext cx="512064" cy="512064"/>
          </a:xfrm>
          <a:prstGeom prst="rect">
            <a:avLst/>
          </a:prstGeom>
        </p:spPr>
      </p:pic>
      <p:pic>
        <p:nvPicPr>
          <p:cNvPr id="13" name="Image 11" descr="preencoded.png"/>
          <p:cNvPicPr>
            <a:picLocks noChangeAspect="1"/>
          </p:cNvPicPr>
          <p:nvPr/>
        </p:nvPicPr>
        <p:blipFill>
          <a:blip r:embed="rId8"/>
          <a:stretch>
            <a:fillRect/>
          </a:stretch>
        </p:blipFill>
        <p:spPr>
          <a:xfrm>
            <a:off x="795528" y="4700016"/>
            <a:ext cx="512064" cy="512064"/>
          </a:xfrm>
          <a:prstGeom prst="rect">
            <a:avLst/>
          </a:prstGeom>
        </p:spPr>
      </p:pic>
      <p:pic>
        <p:nvPicPr>
          <p:cNvPr id="14" name="Image 12" descr="preencoded.png"/>
          <p:cNvPicPr>
            <a:picLocks noChangeAspect="1"/>
          </p:cNvPicPr>
          <p:nvPr/>
        </p:nvPicPr>
        <p:blipFill>
          <a:blip r:embed="rId9"/>
          <a:stretch>
            <a:fillRect/>
          </a:stretch>
        </p:blipFill>
        <p:spPr>
          <a:xfrm>
            <a:off x="4946904" y="3639312"/>
            <a:ext cx="512064" cy="512064"/>
          </a:xfrm>
          <a:prstGeom prst="rect">
            <a:avLst/>
          </a:prstGeom>
        </p:spPr>
      </p:pic>
      <p:pic>
        <p:nvPicPr>
          <p:cNvPr id="15" name="Image 13" descr="preencoded.png"/>
          <p:cNvPicPr>
            <a:picLocks noChangeAspect="1"/>
          </p:cNvPicPr>
          <p:nvPr/>
        </p:nvPicPr>
        <p:blipFill>
          <a:blip r:embed="rId7"/>
          <a:stretch>
            <a:fillRect/>
          </a:stretch>
        </p:blipFill>
        <p:spPr>
          <a:xfrm>
            <a:off x="4946904" y="4700016"/>
            <a:ext cx="512064" cy="512064"/>
          </a:xfrm>
          <a:prstGeom prst="rect">
            <a:avLst/>
          </a:prstGeom>
        </p:spPr>
      </p:pic>
      <p:sp>
        <p:nvSpPr>
          <p:cNvPr id="16" name="Text 0"/>
          <p:cNvSpPr/>
          <p:nvPr/>
        </p:nvSpPr>
        <p:spPr>
          <a:xfrm>
            <a:off x="795528" y="2706624"/>
            <a:ext cx="8074152" cy="685800"/>
          </a:xfrm>
          <a:prstGeom prst="rect">
            <a:avLst/>
          </a:prstGeom>
          <a:noFill/>
          <a:ln/>
        </p:spPr>
        <p:txBody>
          <a:bodyPr wrap="none" lIns="0" tIns="0" rIns="0" bIns="0" rtlCol="0" anchor="ctr"/>
          <a:lstStyle/>
          <a:p>
            <a:pPr marL="0" indent="0" algn="l">
              <a:lnSpc>
                <a:spcPts val="5350"/>
              </a:lnSpc>
              <a:buNone/>
            </a:pPr>
            <a:r>
              <a:rPr lang="en-US" sz="4460" dirty="0">
                <a:solidFill>
                  <a:srgbClr val="000000"/>
                </a:solidFill>
                <a:latin typeface="AlibabaPuHuiTi-Alibaba-PuHuiTi" pitchFamily="34" charset="0"/>
                <a:ea typeface="AlibabaPuHuiTi-Alibaba-PuHuiTi" pitchFamily="34" charset="-122"/>
                <a:cs typeface="AlibabaPuHuiTi-Alibaba-PuHuiTi" pitchFamily="34" charset="-120"/>
              </a:rPr>
              <a:t>9. Future Enhancements</a:t>
            </a:r>
            <a:endParaRPr lang="en-US" sz="4460" dirty="0"/>
          </a:p>
        </p:txBody>
      </p:sp>
      <p:sp>
        <p:nvSpPr>
          <p:cNvPr id="17" name="Text 1"/>
          <p:cNvSpPr/>
          <p:nvPr/>
        </p:nvSpPr>
        <p:spPr>
          <a:xfrm>
            <a:off x="960120" y="3666744"/>
            <a:ext cx="201168" cy="466344"/>
          </a:xfrm>
          <a:prstGeom prst="rect">
            <a:avLst/>
          </a:prstGeom>
          <a:noFill/>
          <a:ln/>
        </p:spPr>
        <p:txBody>
          <a:bodyPr wrap="none" lIns="0" tIns="0" rIns="0" bIns="0" rtlCol="0" anchor="ctr"/>
          <a:lstStyle/>
          <a:p>
            <a:pPr marL="0" indent="0" algn="l">
              <a:lnSpc>
                <a:spcPts val="3210"/>
              </a:lnSpc>
              <a:buNone/>
            </a:pPr>
            <a:r>
              <a:rPr lang="en-US" sz="2670" dirty="0">
                <a:solidFill>
                  <a:srgbClr val="424242"/>
                </a:solidFill>
                <a:latin typeface="AlibabaPuHuiTi-Alibaba-PuHuiTi" pitchFamily="34" charset="0"/>
                <a:ea typeface="AlibabaPuHuiTi-Alibaba-PuHuiTi" pitchFamily="34" charset="-122"/>
                <a:cs typeface="AlibabaPuHuiTi-Alibaba-PuHuiTi" pitchFamily="34" charset="-120"/>
              </a:rPr>
              <a:t>1</a:t>
            </a:r>
            <a:endParaRPr lang="en-US" sz="2670" dirty="0"/>
          </a:p>
        </p:txBody>
      </p:sp>
      <p:sp>
        <p:nvSpPr>
          <p:cNvPr id="18" name="Text 2"/>
          <p:cNvSpPr/>
          <p:nvPr/>
        </p:nvSpPr>
        <p:spPr>
          <a:xfrm>
            <a:off x="1536192" y="3721608"/>
            <a:ext cx="3191256" cy="685800"/>
          </a:xfrm>
          <a:prstGeom prst="rect">
            <a:avLst/>
          </a:prstGeom>
          <a:noFill/>
          <a:ln/>
        </p:spPr>
        <p:txBody>
          <a:bodyPr wrap="square" lIns="0" tIns="0" rIns="0" bIns="0" rtlCol="0" anchor="ctr"/>
          <a:lstStyle/>
          <a:p>
            <a:pPr marL="0" indent="0" algn="l">
              <a:lnSpc>
                <a:spcPts val="2670"/>
              </a:lnSpc>
              <a:buNone/>
            </a:pPr>
            <a:r>
              <a:rPr lang="en-US" sz="1780" dirty="0">
                <a:solidFill>
                  <a:srgbClr val="1D1D1D"/>
                </a:solidFill>
                <a:latin typeface="AlibabaPuHuiTi-Alibaba-PuHuiTi" pitchFamily="34" charset="0"/>
                <a:ea typeface="AlibabaPuHuiTi-Alibaba-PuHuiTi" pitchFamily="34" charset="-122"/>
                <a:cs typeface="AlibabaPuHuiTi-Alibaba-PuHuiTi" pitchFamily="34" charset="-120"/>
              </a:rPr>
              <a:t>Deploy to Streamlit Cloud / HuggingFace Spaces</a:t>
            </a:r>
            <a:endParaRPr lang="en-US" sz="1780" dirty="0"/>
          </a:p>
        </p:txBody>
      </p:sp>
      <p:sp>
        <p:nvSpPr>
          <p:cNvPr id="19" name="Text 3"/>
          <p:cNvSpPr/>
          <p:nvPr/>
        </p:nvSpPr>
        <p:spPr>
          <a:xfrm>
            <a:off x="960120" y="4727448"/>
            <a:ext cx="201168" cy="466344"/>
          </a:xfrm>
          <a:prstGeom prst="rect">
            <a:avLst/>
          </a:prstGeom>
          <a:noFill/>
          <a:ln/>
        </p:spPr>
        <p:txBody>
          <a:bodyPr wrap="none" lIns="0" tIns="0" rIns="0" bIns="0" rtlCol="0" anchor="ctr"/>
          <a:lstStyle/>
          <a:p>
            <a:pPr marL="0" indent="0" algn="l">
              <a:lnSpc>
                <a:spcPts val="3210"/>
              </a:lnSpc>
              <a:buNone/>
            </a:pPr>
            <a:r>
              <a:rPr lang="en-US" sz="2670" dirty="0">
                <a:solidFill>
                  <a:srgbClr val="363636"/>
                </a:solidFill>
                <a:latin typeface="AlibabaPuHuiTi-Alibaba-PuHuiTi" pitchFamily="34" charset="0"/>
                <a:ea typeface="AlibabaPuHuiTi-Alibaba-PuHuiTi" pitchFamily="34" charset="-122"/>
                <a:cs typeface="AlibabaPuHuiTi-Alibaba-PuHuiTi" pitchFamily="34" charset="-120"/>
              </a:rPr>
              <a:t>3</a:t>
            </a:r>
            <a:endParaRPr lang="en-US" sz="2670" dirty="0"/>
          </a:p>
        </p:txBody>
      </p:sp>
      <p:sp>
        <p:nvSpPr>
          <p:cNvPr id="20" name="Text 4"/>
          <p:cNvSpPr/>
          <p:nvPr/>
        </p:nvSpPr>
        <p:spPr>
          <a:xfrm>
            <a:off x="1536192" y="4782312"/>
            <a:ext cx="3191256" cy="685800"/>
          </a:xfrm>
          <a:prstGeom prst="rect">
            <a:avLst/>
          </a:prstGeom>
          <a:noFill/>
          <a:ln/>
        </p:spPr>
        <p:txBody>
          <a:bodyPr wrap="square" lIns="0" tIns="0" rIns="0" bIns="0" rtlCol="0" anchor="ctr"/>
          <a:lstStyle/>
          <a:p>
            <a:pPr marL="0" indent="0" algn="l">
              <a:lnSpc>
                <a:spcPts val="2670"/>
              </a:lnSpc>
              <a:buNone/>
            </a:pPr>
            <a:r>
              <a:rPr lang="en-US" sz="1780" dirty="0">
                <a:solidFill>
                  <a:srgbClr val="1D1D1D"/>
                </a:solidFill>
                <a:latin typeface="AlibabaPuHuiTi-Alibaba-PuHuiTi" pitchFamily="34" charset="0"/>
                <a:ea typeface="AlibabaPuHuiTi-Alibaba-PuHuiTi" pitchFamily="34" charset="-122"/>
                <a:cs typeface="AlibabaPuHuiTi-Alibaba-PuHuiTi" pitchFamily="34" charset="-120"/>
              </a:rPr>
              <a:t>Email/Report generation for forecasts</a:t>
            </a:r>
            <a:endParaRPr lang="en-US" sz="1780" dirty="0"/>
          </a:p>
        </p:txBody>
      </p:sp>
      <p:sp>
        <p:nvSpPr>
          <p:cNvPr id="21" name="Text 5"/>
          <p:cNvSpPr/>
          <p:nvPr/>
        </p:nvSpPr>
        <p:spPr>
          <a:xfrm>
            <a:off x="5102352" y="3666744"/>
            <a:ext cx="201168" cy="466344"/>
          </a:xfrm>
          <a:prstGeom prst="rect">
            <a:avLst/>
          </a:prstGeom>
          <a:noFill/>
          <a:ln/>
        </p:spPr>
        <p:txBody>
          <a:bodyPr wrap="none" lIns="0" tIns="0" rIns="0" bIns="0" rtlCol="0" anchor="ctr"/>
          <a:lstStyle/>
          <a:p>
            <a:pPr marL="0" indent="0" algn="l">
              <a:lnSpc>
                <a:spcPts val="3210"/>
              </a:lnSpc>
              <a:buNone/>
            </a:pPr>
            <a:r>
              <a:rPr lang="en-US" sz="2670" dirty="0">
                <a:solidFill>
                  <a:srgbClr val="3B3B3B"/>
                </a:solidFill>
                <a:latin typeface="AlibabaPuHuiTi-Alibaba-PuHuiTi" pitchFamily="34" charset="0"/>
                <a:ea typeface="AlibabaPuHuiTi-Alibaba-PuHuiTi" pitchFamily="34" charset="-122"/>
                <a:cs typeface="AlibabaPuHuiTi-Alibaba-PuHuiTi" pitchFamily="34" charset="-120"/>
              </a:rPr>
              <a:t>2</a:t>
            </a:r>
            <a:endParaRPr lang="en-US" sz="2670" dirty="0"/>
          </a:p>
        </p:txBody>
      </p:sp>
      <p:sp>
        <p:nvSpPr>
          <p:cNvPr id="22" name="Text 6"/>
          <p:cNvSpPr/>
          <p:nvPr/>
        </p:nvSpPr>
        <p:spPr>
          <a:xfrm>
            <a:off x="5678424" y="3721608"/>
            <a:ext cx="3191256" cy="347472"/>
          </a:xfrm>
          <a:prstGeom prst="rect">
            <a:avLst/>
          </a:prstGeom>
          <a:noFill/>
          <a:ln/>
        </p:spPr>
        <p:txBody>
          <a:bodyPr wrap="none" lIns="0" tIns="0" rIns="0" bIns="0" rtlCol="0" anchor="ctr"/>
          <a:lstStyle/>
          <a:p>
            <a:pPr marL="0" indent="0" algn="l">
              <a:lnSpc>
                <a:spcPts val="2670"/>
              </a:lnSpc>
              <a:buNone/>
            </a:pPr>
            <a:r>
              <a:rPr lang="en-US" sz="1780" dirty="0">
                <a:solidFill>
                  <a:srgbClr val="1D1D1D"/>
                </a:solidFill>
                <a:latin typeface="AlibabaPuHuiTi-Alibaba-PuHuiTi" pitchFamily="34" charset="0"/>
                <a:ea typeface="AlibabaPuHuiTi-Alibaba-PuHuiTi" pitchFamily="34" charset="-122"/>
                <a:cs typeface="AlibabaPuHuiTi-Alibaba-PuHuiTi" pitchFamily="34" charset="-120"/>
              </a:rPr>
              <a:t>Auto hyperparameter tuning</a:t>
            </a:r>
            <a:endParaRPr lang="en-US" sz="1780" dirty="0"/>
          </a:p>
        </p:txBody>
      </p:sp>
      <p:sp>
        <p:nvSpPr>
          <p:cNvPr id="23" name="Text 7"/>
          <p:cNvSpPr/>
          <p:nvPr/>
        </p:nvSpPr>
        <p:spPr>
          <a:xfrm>
            <a:off x="5102352" y="4727448"/>
            <a:ext cx="201168" cy="466344"/>
          </a:xfrm>
          <a:prstGeom prst="rect">
            <a:avLst/>
          </a:prstGeom>
          <a:noFill/>
          <a:ln/>
        </p:spPr>
        <p:txBody>
          <a:bodyPr wrap="none" lIns="0" tIns="0" rIns="0" bIns="0" rtlCol="0" anchor="ctr"/>
          <a:lstStyle/>
          <a:p>
            <a:pPr marL="0" indent="0" algn="l">
              <a:lnSpc>
                <a:spcPts val="3210"/>
              </a:lnSpc>
              <a:buNone/>
            </a:pPr>
            <a:r>
              <a:rPr lang="en-US" sz="2670" dirty="0">
                <a:solidFill>
                  <a:srgbClr val="424242"/>
                </a:solidFill>
                <a:latin typeface="AlibabaPuHuiTi-Alibaba-PuHuiTi" pitchFamily="34" charset="0"/>
                <a:ea typeface="AlibabaPuHuiTi-Alibaba-PuHuiTi" pitchFamily="34" charset="-122"/>
                <a:cs typeface="AlibabaPuHuiTi-Alibaba-PuHuiTi" pitchFamily="34" charset="-120"/>
              </a:rPr>
              <a:t>4</a:t>
            </a:r>
            <a:endParaRPr lang="en-US" sz="2670" dirty="0"/>
          </a:p>
        </p:txBody>
      </p:sp>
      <p:sp>
        <p:nvSpPr>
          <p:cNvPr id="24" name="Text 8"/>
          <p:cNvSpPr/>
          <p:nvPr/>
        </p:nvSpPr>
        <p:spPr>
          <a:xfrm>
            <a:off x="5678424" y="4782312"/>
            <a:ext cx="3191256" cy="685800"/>
          </a:xfrm>
          <a:prstGeom prst="rect">
            <a:avLst/>
          </a:prstGeom>
          <a:noFill/>
          <a:ln/>
        </p:spPr>
        <p:txBody>
          <a:bodyPr wrap="square" lIns="0" tIns="0" rIns="0" bIns="0" rtlCol="0" anchor="ctr"/>
          <a:lstStyle/>
          <a:p>
            <a:pPr marL="0" indent="0" algn="l">
              <a:lnSpc>
                <a:spcPts val="2670"/>
              </a:lnSpc>
              <a:buNone/>
            </a:pPr>
            <a:r>
              <a:rPr lang="en-US" sz="1780" dirty="0">
                <a:solidFill>
                  <a:srgbClr val="1D1D1D"/>
                </a:solidFill>
                <a:latin typeface="AlibabaPuHuiTi-Alibaba-PuHuiTi" pitchFamily="34" charset="0"/>
                <a:ea typeface="AlibabaPuHuiTi-Alibaba-PuHuiTi" pitchFamily="34" charset="-122"/>
                <a:cs typeface="AlibabaPuHuiTi-Alibaba-PuHuiTi" pitchFamily="34" charset="-120"/>
              </a:rPr>
              <a:t>Integration with Google Sheets or SQL database</a:t>
            </a:r>
            <a:endParaRPr lang="en-US" sz="178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852160" cy="8238744"/>
          </a:xfrm>
          <a:prstGeom prst="rect">
            <a:avLst/>
          </a:prstGeom>
        </p:spPr>
      </p:pic>
      <p:sp>
        <p:nvSpPr>
          <p:cNvPr id="4" name="Text 0"/>
          <p:cNvSpPr/>
          <p:nvPr/>
        </p:nvSpPr>
        <p:spPr>
          <a:xfrm>
            <a:off x="6647688" y="3017520"/>
            <a:ext cx="7196328" cy="685800"/>
          </a:xfrm>
          <a:prstGeom prst="rect">
            <a:avLst/>
          </a:prstGeom>
          <a:noFill/>
          <a:ln/>
        </p:spPr>
        <p:txBody>
          <a:bodyPr wrap="none" lIns="0" tIns="0" rIns="0" bIns="0" rtlCol="0" anchor="ctr"/>
          <a:lstStyle/>
          <a:p>
            <a:pPr marL="0" indent="0" algn="l">
              <a:lnSpc>
                <a:spcPts val="5350"/>
              </a:lnSpc>
              <a:buNone/>
            </a:pPr>
            <a:r>
              <a:rPr lang="en-US" sz="4460" dirty="0">
                <a:solidFill>
                  <a:srgbClr val="000000"/>
                </a:solidFill>
                <a:latin typeface="AlibabaPuHuiTi-Alibaba-PuHuiTi" pitchFamily="34" charset="0"/>
                <a:ea typeface="AlibabaPuHuiTi-Alibaba-PuHuiTi" pitchFamily="34" charset="-122"/>
                <a:cs typeface="AlibabaPuHuiTi-Alibaba-PuHuiTi" pitchFamily="34" charset="-120"/>
              </a:rPr>
              <a:t>10. Author</a:t>
            </a:r>
            <a:endParaRPr lang="en-US" sz="4460" dirty="0"/>
          </a:p>
        </p:txBody>
      </p:sp>
      <p:sp>
        <p:nvSpPr>
          <p:cNvPr id="5" name="Text 1"/>
          <p:cNvSpPr/>
          <p:nvPr/>
        </p:nvSpPr>
        <p:spPr>
          <a:xfrm>
            <a:off x="6647688" y="3950208"/>
            <a:ext cx="7196328" cy="1024128"/>
          </a:xfrm>
          <a:prstGeom prst="rect">
            <a:avLst/>
          </a:prstGeom>
          <a:noFill/>
          <a:ln/>
        </p:spPr>
        <p:txBody>
          <a:bodyPr wrap="square" lIns="0" tIns="0" rIns="0" bIns="0" rtlCol="0" anchor="ctr"/>
          <a:lstStyle/>
          <a:p>
            <a:pPr marL="0" indent="0" algn="l">
              <a:lnSpc>
                <a:spcPts val="2670"/>
              </a:lnSpc>
              <a:buNone/>
            </a:pPr>
            <a:r>
              <a:rPr lang="en-US" sz="1780" dirty="0">
                <a:solidFill>
                  <a:srgbClr val="1D1D1D"/>
                </a:solidFill>
                <a:latin typeface="AlibabaPuHuiTi-Alibaba-PuHuiTi" pitchFamily="34" charset="0"/>
                <a:ea typeface="AlibabaPuHuiTi-Alibaba-PuHuiTi" pitchFamily="34" charset="-122"/>
                <a:cs typeface="AlibabaPuHuiTi-Alibaba-PuHuiTi" pitchFamily="34" charset="-120"/>
              </a:rPr>
              <a:t>Developed by [jaya sree]</a:t>
            </a:r>
            <a:endParaRPr lang="en-US" sz="1780" dirty="0"/>
          </a:p>
          <a:p>
            <a:pPr marL="0" indent="0" algn="l">
              <a:lnSpc>
                <a:spcPts val="2670"/>
              </a:lnSpc>
              <a:buNone/>
            </a:pPr>
            <a:r>
              <a:rPr lang="en-US" sz="1780" dirty="0">
                <a:solidFill>
                  <a:srgbClr val="1D1D1D"/>
                </a:solidFill>
                <a:latin typeface="AlibabaPuHuiTi-Alibaba-PuHuiTi" pitchFamily="34" charset="0"/>
                <a:ea typeface="AlibabaPuHuiTi-Alibaba-PuHuiTi" pitchFamily="34" charset="-122"/>
                <a:cs typeface="AlibabaPuHuiTi-Alibaba-PuHuiTi" pitchFamily="34" charset="-120"/>
              </a:rPr>
              <a:t>If you like this project, please ⭐ the repository and share your feedback!</a:t>
            </a:r>
            <a:endParaRPr lang="en-US" sz="178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795528" y="3520440"/>
            <a:ext cx="13048488" cy="941832"/>
          </a:xfrm>
          <a:prstGeom prst="rect">
            <a:avLst/>
          </a:prstGeom>
          <a:noFill/>
          <a:ln/>
        </p:spPr>
        <p:txBody>
          <a:bodyPr wrap="none" lIns="0" tIns="0" rIns="0" bIns="0" rtlCol="0" anchor="ctr"/>
          <a:lstStyle/>
          <a:p>
            <a:pPr marL="0" indent="0" algn="ctr">
              <a:lnSpc>
                <a:spcPts val="7390"/>
              </a:lnSpc>
              <a:buNone/>
            </a:pPr>
            <a:r>
              <a:rPr lang="en-US" sz="6160" dirty="0">
                <a:solidFill>
                  <a:srgbClr val="000000"/>
                </a:solidFill>
                <a:latin typeface="AlibabaPuHuiTi-Alibaba-PuHuiTi" pitchFamily="34" charset="0"/>
                <a:ea typeface="AlibabaPuHuiTi-Alibaba-PuHuiTi" pitchFamily="34" charset="-122"/>
                <a:cs typeface="AlibabaPuHuiTi-Alibaba-PuHuiTi" pitchFamily="34" charset="-120"/>
              </a:rPr>
              <a:t>Thank You</a:t>
            </a:r>
            <a:endParaRPr lang="en-US" sz="616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795528" y="1764792"/>
            <a:ext cx="13048488" cy="941832"/>
          </a:xfrm>
          <a:prstGeom prst="rect">
            <a:avLst/>
          </a:prstGeom>
          <a:noFill/>
          <a:ln/>
        </p:spPr>
        <p:txBody>
          <a:bodyPr wrap="none" lIns="0" tIns="0" rIns="0" bIns="0" rtlCol="0" anchor="ctr"/>
          <a:lstStyle/>
          <a:p>
            <a:pPr marL="0" indent="0" algn="l">
              <a:lnSpc>
                <a:spcPts val="7390"/>
              </a:lnSpc>
              <a:buNone/>
            </a:pPr>
            <a:r>
              <a:rPr lang="en-US" sz="6160" dirty="0">
                <a:solidFill>
                  <a:srgbClr val="000000"/>
                </a:solidFill>
                <a:latin typeface="AlibabaPuHuiTi-Alibaba-PuHuiTi" pitchFamily="34" charset="0"/>
                <a:ea typeface="AlibabaPuHuiTi-Alibaba-PuHuiTi" pitchFamily="34" charset="-122"/>
                <a:cs typeface="AlibabaPuHuiTi-Alibaba-PuHuiTi" pitchFamily="34" charset="-120"/>
              </a:rPr>
              <a:t>CONTENTS</a:t>
            </a:r>
            <a:endParaRPr lang="en-US" sz="6160" dirty="0"/>
          </a:p>
        </p:txBody>
      </p:sp>
      <p:sp>
        <p:nvSpPr>
          <p:cNvPr id="5" name="Text 1"/>
          <p:cNvSpPr/>
          <p:nvPr/>
        </p:nvSpPr>
        <p:spPr>
          <a:xfrm>
            <a:off x="1024128" y="3191256"/>
            <a:ext cx="2642616" cy="347472"/>
          </a:xfrm>
          <a:prstGeom prst="rect">
            <a:avLst/>
          </a:prstGeom>
          <a:noFill/>
          <a:ln/>
        </p:spPr>
        <p:txBody>
          <a:bodyPr wrap="none" lIns="0" tIns="0" rIns="0" bIns="0" rtlCol="0" anchor="ctr"/>
          <a:lstStyle/>
          <a:p>
            <a:pPr marL="0" indent="0" algn="l">
              <a:lnSpc>
                <a:spcPts val="2670"/>
              </a:lnSpc>
              <a:buNone/>
            </a:pPr>
            <a:r>
              <a:rPr lang="en-US" sz="2230" dirty="0">
                <a:solidFill>
                  <a:srgbClr val="1D1D1D"/>
                </a:solidFill>
                <a:latin typeface="AlibabaPuHuiTi-Alibaba-PuHuiTi" pitchFamily="34" charset="0"/>
                <a:ea typeface="AlibabaPuHuiTi-Alibaba-PuHuiTi" pitchFamily="34" charset="-122"/>
                <a:cs typeface="AlibabaPuHuiTi-Alibaba-PuHuiTi" pitchFamily="34" charset="-120"/>
              </a:rPr>
              <a:t>1. Introduction</a:t>
            </a:r>
            <a:endParaRPr lang="en-US" sz="2230" dirty="0"/>
          </a:p>
        </p:txBody>
      </p:sp>
      <p:sp>
        <p:nvSpPr>
          <p:cNvPr id="6" name="Text 2"/>
          <p:cNvSpPr/>
          <p:nvPr/>
        </p:nvSpPr>
        <p:spPr>
          <a:xfrm>
            <a:off x="1024128" y="4206240"/>
            <a:ext cx="2642616" cy="347472"/>
          </a:xfrm>
          <a:prstGeom prst="rect">
            <a:avLst/>
          </a:prstGeom>
          <a:noFill/>
          <a:ln/>
        </p:spPr>
        <p:txBody>
          <a:bodyPr wrap="none" lIns="0" tIns="0" rIns="0" bIns="0" rtlCol="0" anchor="ctr"/>
          <a:lstStyle/>
          <a:p>
            <a:pPr marL="0" indent="0" algn="l">
              <a:lnSpc>
                <a:spcPts val="2670"/>
              </a:lnSpc>
              <a:buNone/>
            </a:pPr>
            <a:r>
              <a:rPr lang="en-US" sz="2230" dirty="0">
                <a:solidFill>
                  <a:srgbClr val="1D1D1D"/>
                </a:solidFill>
                <a:latin typeface="AlibabaPuHuiTi-Alibaba-PuHuiTi" pitchFamily="34" charset="0"/>
                <a:ea typeface="AlibabaPuHuiTi-Alibaba-PuHuiTi" pitchFamily="34" charset="-122"/>
                <a:cs typeface="AlibabaPuHuiTi-Alibaba-PuHuiTi" pitchFamily="34" charset="-120"/>
              </a:rPr>
              <a:t>5. Usage</a:t>
            </a:r>
            <a:endParaRPr lang="en-US" sz="2230" dirty="0"/>
          </a:p>
        </p:txBody>
      </p:sp>
      <p:sp>
        <p:nvSpPr>
          <p:cNvPr id="7" name="Text 3"/>
          <p:cNvSpPr/>
          <p:nvPr/>
        </p:nvSpPr>
        <p:spPr>
          <a:xfrm>
            <a:off x="4343400" y="3191256"/>
            <a:ext cx="2642616" cy="347472"/>
          </a:xfrm>
          <a:prstGeom prst="rect">
            <a:avLst/>
          </a:prstGeom>
          <a:noFill/>
          <a:ln/>
        </p:spPr>
        <p:txBody>
          <a:bodyPr wrap="none" lIns="0" tIns="0" rIns="0" bIns="0" rtlCol="0" anchor="ctr"/>
          <a:lstStyle/>
          <a:p>
            <a:pPr marL="0" indent="0" algn="l">
              <a:lnSpc>
                <a:spcPts val="2670"/>
              </a:lnSpc>
              <a:buNone/>
            </a:pPr>
            <a:r>
              <a:rPr lang="en-US" sz="2230" dirty="0">
                <a:solidFill>
                  <a:srgbClr val="1D1D1D"/>
                </a:solidFill>
                <a:latin typeface="AlibabaPuHuiTi-Alibaba-PuHuiTi" pitchFamily="34" charset="0"/>
                <a:ea typeface="AlibabaPuHuiTi-Alibaba-PuHuiTi" pitchFamily="34" charset="-122"/>
                <a:cs typeface="AlibabaPuHuiTi-Alibaba-PuHuiTi" pitchFamily="34" charset="-120"/>
              </a:rPr>
              <a:t>2. Key Features</a:t>
            </a:r>
            <a:endParaRPr lang="en-US" sz="2230" dirty="0"/>
          </a:p>
        </p:txBody>
      </p:sp>
      <p:sp>
        <p:nvSpPr>
          <p:cNvPr id="8" name="Text 4"/>
          <p:cNvSpPr/>
          <p:nvPr/>
        </p:nvSpPr>
        <p:spPr>
          <a:xfrm>
            <a:off x="1024128" y="5568696"/>
            <a:ext cx="2642616" cy="685800"/>
          </a:xfrm>
          <a:prstGeom prst="rect">
            <a:avLst/>
          </a:prstGeom>
          <a:noFill/>
          <a:ln/>
        </p:spPr>
        <p:txBody>
          <a:bodyPr wrap="square" lIns="0" tIns="0" rIns="0" bIns="0" rtlCol="0" anchor="ctr"/>
          <a:lstStyle/>
          <a:p>
            <a:pPr marL="0" indent="0" algn="l">
              <a:lnSpc>
                <a:spcPts val="2670"/>
              </a:lnSpc>
              <a:buNone/>
            </a:pPr>
            <a:r>
              <a:rPr lang="en-US" sz="2230" dirty="0">
                <a:solidFill>
                  <a:srgbClr val="1D1D1D"/>
                </a:solidFill>
                <a:latin typeface="AlibabaPuHuiTi-Alibaba-PuHuiTi" pitchFamily="34" charset="0"/>
                <a:ea typeface="AlibabaPuHuiTi-Alibaba-PuHuiTi" pitchFamily="34" charset="-122"/>
                <a:cs typeface="AlibabaPuHuiTi-Alibaba-PuHuiTi" pitchFamily="34" charset="-120"/>
              </a:rPr>
              <a:t>9. Future Enhancements</a:t>
            </a:r>
            <a:endParaRPr lang="en-US" sz="2230" dirty="0"/>
          </a:p>
        </p:txBody>
      </p:sp>
      <p:sp>
        <p:nvSpPr>
          <p:cNvPr id="9" name="Text 5"/>
          <p:cNvSpPr/>
          <p:nvPr/>
        </p:nvSpPr>
        <p:spPr>
          <a:xfrm>
            <a:off x="4343400" y="4206240"/>
            <a:ext cx="2642616" cy="685800"/>
          </a:xfrm>
          <a:prstGeom prst="rect">
            <a:avLst/>
          </a:prstGeom>
          <a:noFill/>
          <a:ln/>
        </p:spPr>
        <p:txBody>
          <a:bodyPr wrap="square" lIns="0" tIns="0" rIns="0" bIns="0" rtlCol="0" anchor="ctr"/>
          <a:lstStyle/>
          <a:p>
            <a:pPr marL="0" indent="0" algn="l">
              <a:lnSpc>
                <a:spcPts val="2670"/>
              </a:lnSpc>
              <a:buNone/>
            </a:pPr>
            <a:r>
              <a:rPr lang="en-US" sz="2230" dirty="0">
                <a:solidFill>
                  <a:srgbClr val="1D1D1D"/>
                </a:solidFill>
                <a:latin typeface="AlibabaPuHuiTi-Alibaba-PuHuiTi" pitchFamily="34" charset="0"/>
                <a:ea typeface="AlibabaPuHuiTi-Alibaba-PuHuiTi" pitchFamily="34" charset="-122"/>
                <a:cs typeface="AlibabaPuHuiTi-Alibaba-PuHuiTi" pitchFamily="34" charset="-120"/>
              </a:rPr>
              <a:t>6. Example Input CSV</a:t>
            </a:r>
            <a:endParaRPr lang="en-US" sz="2230" dirty="0"/>
          </a:p>
        </p:txBody>
      </p:sp>
      <p:sp>
        <p:nvSpPr>
          <p:cNvPr id="10" name="Text 6"/>
          <p:cNvSpPr/>
          <p:nvPr/>
        </p:nvSpPr>
        <p:spPr>
          <a:xfrm>
            <a:off x="4343400" y="5568696"/>
            <a:ext cx="2642616" cy="347472"/>
          </a:xfrm>
          <a:prstGeom prst="rect">
            <a:avLst/>
          </a:prstGeom>
          <a:noFill/>
          <a:ln/>
        </p:spPr>
        <p:txBody>
          <a:bodyPr wrap="none" lIns="0" tIns="0" rIns="0" bIns="0" rtlCol="0" anchor="ctr"/>
          <a:lstStyle/>
          <a:p>
            <a:pPr marL="0" indent="0" algn="l">
              <a:lnSpc>
                <a:spcPts val="2670"/>
              </a:lnSpc>
              <a:buNone/>
            </a:pPr>
            <a:r>
              <a:rPr lang="en-US" sz="2230" dirty="0">
                <a:solidFill>
                  <a:srgbClr val="1D1D1D"/>
                </a:solidFill>
                <a:latin typeface="AlibabaPuHuiTi-Alibaba-PuHuiTi" pitchFamily="34" charset="0"/>
                <a:ea typeface="AlibabaPuHuiTi-Alibaba-PuHuiTi" pitchFamily="34" charset="-122"/>
                <a:cs typeface="AlibabaPuHuiTi-Alibaba-PuHuiTi" pitchFamily="34" charset="-120"/>
              </a:rPr>
              <a:t>10. Author</a:t>
            </a:r>
            <a:endParaRPr lang="en-US" sz="2230" dirty="0"/>
          </a:p>
        </p:txBody>
      </p:sp>
      <p:sp>
        <p:nvSpPr>
          <p:cNvPr id="11" name="Text 7"/>
          <p:cNvSpPr/>
          <p:nvPr/>
        </p:nvSpPr>
        <p:spPr>
          <a:xfrm>
            <a:off x="7662672" y="3191256"/>
            <a:ext cx="2642616" cy="347472"/>
          </a:xfrm>
          <a:prstGeom prst="rect">
            <a:avLst/>
          </a:prstGeom>
          <a:noFill/>
          <a:ln/>
        </p:spPr>
        <p:txBody>
          <a:bodyPr wrap="none" lIns="0" tIns="0" rIns="0" bIns="0" rtlCol="0" anchor="ctr"/>
          <a:lstStyle/>
          <a:p>
            <a:pPr marL="0" indent="0" algn="l">
              <a:lnSpc>
                <a:spcPts val="2670"/>
              </a:lnSpc>
              <a:buNone/>
            </a:pPr>
            <a:r>
              <a:rPr lang="en-US" sz="2230" dirty="0">
                <a:solidFill>
                  <a:srgbClr val="1D1D1D"/>
                </a:solidFill>
                <a:latin typeface="AlibabaPuHuiTi-Alibaba-PuHuiTi" pitchFamily="34" charset="0"/>
                <a:ea typeface="AlibabaPuHuiTi-Alibaba-PuHuiTi" pitchFamily="34" charset="-122"/>
                <a:cs typeface="AlibabaPuHuiTi-Alibaba-PuHuiTi" pitchFamily="34" charset="-120"/>
              </a:rPr>
              <a:t>3. Tech Stack</a:t>
            </a:r>
            <a:endParaRPr lang="en-US" sz="2230" dirty="0"/>
          </a:p>
        </p:txBody>
      </p:sp>
      <p:sp>
        <p:nvSpPr>
          <p:cNvPr id="12" name="Text 8"/>
          <p:cNvSpPr/>
          <p:nvPr/>
        </p:nvSpPr>
        <p:spPr>
          <a:xfrm>
            <a:off x="7662672" y="4206240"/>
            <a:ext cx="2642616" cy="347472"/>
          </a:xfrm>
          <a:prstGeom prst="rect">
            <a:avLst/>
          </a:prstGeom>
          <a:noFill/>
          <a:ln/>
        </p:spPr>
        <p:txBody>
          <a:bodyPr wrap="none" lIns="0" tIns="0" rIns="0" bIns="0" rtlCol="0" anchor="ctr"/>
          <a:lstStyle/>
          <a:p>
            <a:pPr marL="0" indent="0" algn="l">
              <a:lnSpc>
                <a:spcPts val="2670"/>
              </a:lnSpc>
              <a:buNone/>
            </a:pPr>
            <a:r>
              <a:rPr lang="en-US" sz="2230" dirty="0">
                <a:solidFill>
                  <a:srgbClr val="1D1D1D"/>
                </a:solidFill>
                <a:latin typeface="AlibabaPuHuiTi-Alibaba-PuHuiTi" pitchFamily="34" charset="0"/>
                <a:ea typeface="AlibabaPuHuiTi-Alibaba-PuHuiTi" pitchFamily="34" charset="-122"/>
                <a:cs typeface="AlibabaPuHuiTi-Alibaba-PuHuiTi" pitchFamily="34" charset="-120"/>
              </a:rPr>
              <a:t>7. Example Output</a:t>
            </a:r>
            <a:endParaRPr lang="en-US" sz="2230" dirty="0"/>
          </a:p>
        </p:txBody>
      </p:sp>
      <p:sp>
        <p:nvSpPr>
          <p:cNvPr id="13" name="Text 9"/>
          <p:cNvSpPr/>
          <p:nvPr/>
        </p:nvSpPr>
        <p:spPr>
          <a:xfrm>
            <a:off x="10972800" y="3191256"/>
            <a:ext cx="2642616" cy="347472"/>
          </a:xfrm>
          <a:prstGeom prst="rect">
            <a:avLst/>
          </a:prstGeom>
          <a:noFill/>
          <a:ln/>
        </p:spPr>
        <p:txBody>
          <a:bodyPr wrap="none" lIns="0" tIns="0" rIns="0" bIns="0" rtlCol="0" anchor="ctr"/>
          <a:lstStyle/>
          <a:p>
            <a:pPr marL="0" indent="0" algn="l">
              <a:lnSpc>
                <a:spcPts val="2670"/>
              </a:lnSpc>
              <a:buNone/>
            </a:pPr>
            <a:r>
              <a:rPr lang="en-US" sz="2230" dirty="0">
                <a:solidFill>
                  <a:srgbClr val="1D1D1D"/>
                </a:solidFill>
                <a:latin typeface="AlibabaPuHuiTi-Alibaba-PuHuiTi" pitchFamily="34" charset="0"/>
                <a:ea typeface="AlibabaPuHuiTi-Alibaba-PuHuiTi" pitchFamily="34" charset="-122"/>
                <a:cs typeface="AlibabaPuHuiTi-Alibaba-PuHuiTi" pitchFamily="34" charset="-120"/>
              </a:rPr>
              <a:t>4. Installation</a:t>
            </a:r>
            <a:endParaRPr lang="en-US" sz="2230" dirty="0"/>
          </a:p>
        </p:txBody>
      </p:sp>
      <p:sp>
        <p:nvSpPr>
          <p:cNvPr id="14" name="Text 10"/>
          <p:cNvSpPr/>
          <p:nvPr/>
        </p:nvSpPr>
        <p:spPr>
          <a:xfrm>
            <a:off x="10972800" y="4206240"/>
            <a:ext cx="2642616" cy="685800"/>
          </a:xfrm>
          <a:prstGeom prst="rect">
            <a:avLst/>
          </a:prstGeom>
          <a:noFill/>
          <a:ln/>
        </p:spPr>
        <p:txBody>
          <a:bodyPr wrap="square" lIns="0" tIns="0" rIns="0" bIns="0" rtlCol="0" anchor="ctr"/>
          <a:lstStyle/>
          <a:p>
            <a:pPr marL="0" indent="0" algn="l">
              <a:lnSpc>
                <a:spcPts val="2670"/>
              </a:lnSpc>
              <a:buNone/>
            </a:pPr>
            <a:r>
              <a:rPr lang="en-US" sz="2230" dirty="0">
                <a:solidFill>
                  <a:srgbClr val="1D1D1D"/>
                </a:solidFill>
                <a:latin typeface="AlibabaPuHuiTi-Alibaba-PuHuiTi" pitchFamily="34" charset="0"/>
                <a:ea typeface="AlibabaPuHuiTi-Alibaba-PuHuiTi" pitchFamily="34" charset="-122"/>
                <a:cs typeface="AlibabaPuHuiTi-Alibaba-PuHuiTi" pitchFamily="34" charset="-120"/>
              </a:rPr>
              <a:t>8. Project Structure</a:t>
            </a:r>
            <a:endParaRPr lang="en-US" sz="223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795528" y="2331720"/>
            <a:ext cx="8074152" cy="685800"/>
          </a:xfrm>
          <a:prstGeom prst="rect">
            <a:avLst/>
          </a:prstGeom>
          <a:noFill/>
          <a:ln/>
        </p:spPr>
        <p:txBody>
          <a:bodyPr wrap="none" lIns="0" tIns="0" rIns="0" bIns="0" rtlCol="0" anchor="ctr"/>
          <a:lstStyle/>
          <a:p>
            <a:pPr marL="0" indent="0" algn="l">
              <a:lnSpc>
                <a:spcPts val="5350"/>
              </a:lnSpc>
              <a:buNone/>
            </a:pPr>
            <a:r>
              <a:rPr lang="en-US" sz="4460" dirty="0">
                <a:solidFill>
                  <a:srgbClr val="000000"/>
                </a:solidFill>
                <a:latin typeface="AlibabaPuHuiTi-Alibaba-PuHuiTi" pitchFamily="34" charset="0"/>
                <a:ea typeface="AlibabaPuHuiTi-Alibaba-PuHuiTi" pitchFamily="34" charset="-122"/>
                <a:cs typeface="AlibabaPuHuiTi-Alibaba-PuHuiTi" pitchFamily="34" charset="-120"/>
              </a:rPr>
              <a:t>1. Introduction</a:t>
            </a:r>
            <a:endParaRPr lang="en-US" sz="4460" dirty="0"/>
          </a:p>
        </p:txBody>
      </p:sp>
      <p:sp>
        <p:nvSpPr>
          <p:cNvPr id="5" name="Text 1"/>
          <p:cNvSpPr/>
          <p:nvPr/>
        </p:nvSpPr>
        <p:spPr>
          <a:xfrm>
            <a:off x="795528" y="3273552"/>
            <a:ext cx="8074152" cy="2386584"/>
          </a:xfrm>
          <a:prstGeom prst="rect">
            <a:avLst/>
          </a:prstGeom>
          <a:noFill/>
          <a:ln/>
        </p:spPr>
        <p:txBody>
          <a:bodyPr wrap="square" lIns="0" tIns="0" rIns="0" bIns="0" rtlCol="0" anchor="ctr"/>
          <a:lstStyle/>
          <a:p>
            <a:pPr marL="0" indent="0" algn="l">
              <a:lnSpc>
                <a:spcPts val="2670"/>
              </a:lnSpc>
              <a:buNone/>
            </a:pPr>
            <a:r>
              <a:rPr lang="en-US" sz="1780" dirty="0">
                <a:solidFill>
                  <a:srgbClr val="1D1D1D"/>
                </a:solidFill>
                <a:latin typeface="AlibabaPuHuiTi-Alibaba-PuHuiTi" pitchFamily="34" charset="0"/>
                <a:ea typeface="AlibabaPuHuiTi-Alibaba-PuHuiTi" pitchFamily="34" charset="-122"/>
                <a:cs typeface="AlibabaPuHuiTi-Alibaba-PuHuiTi" pitchFamily="34" charset="-120"/>
              </a:rPr>
              <a:t>This project is an interactive sales forecasting web application built using Python, XGBoost, and Streamlit. It predicts future sales trends based on historical data and provides clear, dynamic visualizations. Users can upload their own sales CSV files, retrain the model directly in the browser with adjustable hyperparameters, and visualize predictions with confidence intervals. The project is designed to help businesses make data-driven decisions by forecasting future sales performance efficiently.</a:t>
            </a:r>
            <a:endParaRPr lang="en-US" sz="178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8446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84464"/>
          </a:xfrm>
          <a:prstGeom prst="rect">
            <a:avLst/>
          </a:prstGeom>
        </p:spPr>
      </p:pic>
      <p:pic>
        <p:nvPicPr>
          <p:cNvPr id="4" name="Image 2" descr="preencoded.png"/>
          <p:cNvPicPr>
            <a:picLocks noChangeAspect="1"/>
          </p:cNvPicPr>
          <p:nvPr/>
        </p:nvPicPr>
        <p:blipFill>
          <a:blip r:embed="rId5"/>
          <a:stretch>
            <a:fillRect/>
          </a:stretch>
        </p:blipFill>
        <p:spPr>
          <a:xfrm>
            <a:off x="795528" y="1563624"/>
            <a:ext cx="6409944" cy="1271016"/>
          </a:xfrm>
          <a:prstGeom prst="rect">
            <a:avLst/>
          </a:prstGeom>
        </p:spPr>
      </p:pic>
      <p:pic>
        <p:nvPicPr>
          <p:cNvPr id="5" name="Image 3" descr="preencoded.png"/>
          <p:cNvPicPr>
            <a:picLocks noChangeAspect="1"/>
          </p:cNvPicPr>
          <p:nvPr/>
        </p:nvPicPr>
        <p:blipFill>
          <a:blip r:embed="rId6"/>
          <a:stretch>
            <a:fillRect/>
          </a:stretch>
        </p:blipFill>
        <p:spPr>
          <a:xfrm>
            <a:off x="795528" y="3063240"/>
            <a:ext cx="6409944" cy="1618488"/>
          </a:xfrm>
          <a:prstGeom prst="rect">
            <a:avLst/>
          </a:prstGeom>
        </p:spPr>
      </p:pic>
      <p:pic>
        <p:nvPicPr>
          <p:cNvPr id="6" name="Image 4" descr="preencoded.png"/>
          <p:cNvPicPr>
            <a:picLocks noChangeAspect="1"/>
          </p:cNvPicPr>
          <p:nvPr/>
        </p:nvPicPr>
        <p:blipFill>
          <a:blip r:embed="rId7"/>
          <a:stretch>
            <a:fillRect/>
          </a:stretch>
        </p:blipFill>
        <p:spPr>
          <a:xfrm>
            <a:off x="795528" y="4892040"/>
            <a:ext cx="6409944" cy="1271016"/>
          </a:xfrm>
          <a:prstGeom prst="rect">
            <a:avLst/>
          </a:prstGeom>
        </p:spPr>
      </p:pic>
      <p:pic>
        <p:nvPicPr>
          <p:cNvPr id="7" name="Image 5" descr="preencoded.png"/>
          <p:cNvPicPr>
            <a:picLocks noChangeAspect="1"/>
          </p:cNvPicPr>
          <p:nvPr/>
        </p:nvPicPr>
        <p:blipFill>
          <a:blip r:embed="rId8"/>
          <a:stretch>
            <a:fillRect/>
          </a:stretch>
        </p:blipFill>
        <p:spPr>
          <a:xfrm>
            <a:off x="795528" y="6391656"/>
            <a:ext cx="13048488" cy="1271016"/>
          </a:xfrm>
          <a:prstGeom prst="rect">
            <a:avLst/>
          </a:prstGeom>
        </p:spPr>
      </p:pic>
      <p:pic>
        <p:nvPicPr>
          <p:cNvPr id="8" name="Image 6" descr="preencoded.png"/>
          <p:cNvPicPr>
            <a:picLocks noChangeAspect="1"/>
          </p:cNvPicPr>
          <p:nvPr/>
        </p:nvPicPr>
        <p:blipFill>
          <a:blip r:embed="rId7"/>
          <a:stretch>
            <a:fillRect/>
          </a:stretch>
        </p:blipFill>
        <p:spPr>
          <a:xfrm>
            <a:off x="7434072" y="1563624"/>
            <a:ext cx="6409944" cy="1271016"/>
          </a:xfrm>
          <a:prstGeom prst="rect">
            <a:avLst/>
          </a:prstGeom>
        </p:spPr>
      </p:pic>
      <p:pic>
        <p:nvPicPr>
          <p:cNvPr id="9" name="Image 7" descr="preencoded.png"/>
          <p:cNvPicPr>
            <a:picLocks noChangeAspect="1"/>
          </p:cNvPicPr>
          <p:nvPr/>
        </p:nvPicPr>
        <p:blipFill>
          <a:blip r:embed="rId9"/>
          <a:stretch>
            <a:fillRect/>
          </a:stretch>
        </p:blipFill>
        <p:spPr>
          <a:xfrm>
            <a:off x="7434072" y="3063240"/>
            <a:ext cx="6409944" cy="1618488"/>
          </a:xfrm>
          <a:prstGeom prst="rect">
            <a:avLst/>
          </a:prstGeom>
        </p:spPr>
      </p:pic>
      <p:pic>
        <p:nvPicPr>
          <p:cNvPr id="10" name="Image 8" descr="preencoded.png"/>
          <p:cNvPicPr>
            <a:picLocks noChangeAspect="1"/>
          </p:cNvPicPr>
          <p:nvPr/>
        </p:nvPicPr>
        <p:blipFill>
          <a:blip r:embed="rId10"/>
          <a:stretch>
            <a:fillRect/>
          </a:stretch>
        </p:blipFill>
        <p:spPr>
          <a:xfrm>
            <a:off x="7434072" y="4892040"/>
            <a:ext cx="6409944" cy="1271016"/>
          </a:xfrm>
          <a:prstGeom prst="rect">
            <a:avLst/>
          </a:prstGeom>
        </p:spPr>
      </p:pic>
      <p:sp>
        <p:nvSpPr>
          <p:cNvPr id="11" name="Text 0"/>
          <p:cNvSpPr/>
          <p:nvPr/>
        </p:nvSpPr>
        <p:spPr>
          <a:xfrm>
            <a:off x="795528" y="630936"/>
            <a:ext cx="13048488" cy="685800"/>
          </a:xfrm>
          <a:prstGeom prst="rect">
            <a:avLst/>
          </a:prstGeom>
          <a:noFill/>
          <a:ln/>
        </p:spPr>
        <p:txBody>
          <a:bodyPr wrap="none" lIns="0" tIns="0" rIns="0" bIns="0" rtlCol="0" anchor="ctr"/>
          <a:lstStyle/>
          <a:p>
            <a:pPr marL="0" indent="0" algn="l">
              <a:lnSpc>
                <a:spcPts val="5350"/>
              </a:lnSpc>
              <a:buNone/>
            </a:pPr>
            <a:r>
              <a:rPr lang="en-US" sz="4460" dirty="0">
                <a:solidFill>
                  <a:srgbClr val="000000"/>
                </a:solidFill>
                <a:latin typeface="AlibabaPuHuiTi-Alibaba-PuHuiTi" pitchFamily="34" charset="0"/>
                <a:ea typeface="AlibabaPuHuiTi-Alibaba-PuHuiTi" pitchFamily="34" charset="-122"/>
                <a:cs typeface="AlibabaPuHuiTi-Alibaba-PuHuiTi" pitchFamily="34" charset="-120"/>
              </a:rPr>
              <a:t>2. Key Features</a:t>
            </a:r>
            <a:endParaRPr lang="en-US" sz="4460" dirty="0"/>
          </a:p>
        </p:txBody>
      </p:sp>
      <p:sp>
        <p:nvSpPr>
          <p:cNvPr id="12" name="Text 1"/>
          <p:cNvSpPr/>
          <p:nvPr/>
        </p:nvSpPr>
        <p:spPr>
          <a:xfrm>
            <a:off x="1024128" y="1792224"/>
            <a:ext cx="5961888" cy="347472"/>
          </a:xfrm>
          <a:prstGeom prst="rect">
            <a:avLst/>
          </a:prstGeom>
          <a:noFill/>
          <a:ln/>
        </p:spPr>
        <p:txBody>
          <a:bodyPr wrap="none" lIns="0" tIns="0" rIns="0" bIns="0" rtlCol="0" anchor="ctr"/>
          <a:lstStyle/>
          <a:p>
            <a:pPr marL="0" indent="0" algn="l">
              <a:lnSpc>
                <a:spcPts val="2670"/>
              </a:lnSpc>
              <a:buNone/>
            </a:pPr>
            <a:r>
              <a:rPr lang="en-US" sz="2230" dirty="0">
                <a:solidFill>
                  <a:srgbClr val="1D1D1D"/>
                </a:solidFill>
                <a:latin typeface="AlibabaPuHuiTi-Alibaba-PuHuiTi" pitchFamily="34" charset="0"/>
                <a:ea typeface="AlibabaPuHuiTi-Alibaba-PuHuiTi" pitchFamily="34" charset="-122"/>
                <a:cs typeface="AlibabaPuHuiTi-Alibaba-PuHuiTi" pitchFamily="34" charset="-120"/>
              </a:rPr>
              <a:t>Interactive Streamlit Dashboard</a:t>
            </a:r>
            <a:endParaRPr lang="en-US" sz="2230" dirty="0"/>
          </a:p>
        </p:txBody>
      </p:sp>
      <p:sp>
        <p:nvSpPr>
          <p:cNvPr id="13" name="Text 2"/>
          <p:cNvSpPr/>
          <p:nvPr/>
        </p:nvSpPr>
        <p:spPr>
          <a:xfrm>
            <a:off x="1024128" y="2267712"/>
            <a:ext cx="5961888" cy="347472"/>
          </a:xfrm>
          <a:prstGeom prst="rect">
            <a:avLst/>
          </a:prstGeom>
          <a:noFill/>
          <a:ln/>
        </p:spPr>
        <p:txBody>
          <a:bodyPr wrap="none" lIns="0" tIns="0" rIns="0" bIns="0" rtlCol="0" anchor="ctr"/>
          <a:lstStyle/>
          <a:p>
            <a:pPr marL="0" indent="0" algn="l">
              <a:lnSpc>
                <a:spcPts val="2670"/>
              </a:lnSpc>
              <a:buNone/>
            </a:pPr>
            <a:r>
              <a:rPr lang="en-US" sz="1780" dirty="0">
                <a:solidFill>
                  <a:srgbClr val="1D1D1D"/>
                </a:solidFill>
                <a:latin typeface="AlibabaPuHuiTi-Alibaba-PuHuiTi" pitchFamily="34" charset="0"/>
                <a:ea typeface="AlibabaPuHuiTi-Alibaba-PuHuiTi" pitchFamily="34" charset="-122"/>
                <a:cs typeface="AlibabaPuHuiTi-Alibaba-PuHuiTi" pitchFamily="34" charset="-120"/>
              </a:rPr>
              <a:t> view, analyze, and forecast sales data in real-time.</a:t>
            </a:r>
            <a:endParaRPr lang="en-US" sz="1780" dirty="0"/>
          </a:p>
        </p:txBody>
      </p:sp>
      <p:sp>
        <p:nvSpPr>
          <p:cNvPr id="14" name="Text 3"/>
          <p:cNvSpPr/>
          <p:nvPr/>
        </p:nvSpPr>
        <p:spPr>
          <a:xfrm>
            <a:off x="1024128" y="3282696"/>
            <a:ext cx="5961888" cy="347472"/>
          </a:xfrm>
          <a:prstGeom prst="rect">
            <a:avLst/>
          </a:prstGeom>
          <a:noFill/>
          <a:ln/>
        </p:spPr>
        <p:txBody>
          <a:bodyPr wrap="none" lIns="0" tIns="0" rIns="0" bIns="0" rtlCol="0" anchor="ctr"/>
          <a:lstStyle/>
          <a:p>
            <a:pPr marL="0" indent="0" algn="l">
              <a:lnSpc>
                <a:spcPts val="2670"/>
              </a:lnSpc>
              <a:buNone/>
            </a:pPr>
            <a:r>
              <a:rPr lang="en-US" sz="2230" dirty="0">
                <a:solidFill>
                  <a:srgbClr val="1D1D1D"/>
                </a:solidFill>
                <a:latin typeface="AlibabaPuHuiTi-Alibaba-PuHuiTi" pitchFamily="34" charset="0"/>
                <a:ea typeface="AlibabaPuHuiTi-Alibaba-PuHuiTi" pitchFamily="34" charset="-122"/>
                <a:cs typeface="AlibabaPuHuiTi-Alibaba-PuHuiTi" pitchFamily="34" charset="-120"/>
              </a:rPr>
              <a:t>Confidence Intervals (95%)</a:t>
            </a:r>
            <a:endParaRPr lang="en-US" sz="2230" dirty="0"/>
          </a:p>
        </p:txBody>
      </p:sp>
      <p:sp>
        <p:nvSpPr>
          <p:cNvPr id="15" name="Text 4"/>
          <p:cNvSpPr/>
          <p:nvPr/>
        </p:nvSpPr>
        <p:spPr>
          <a:xfrm>
            <a:off x="1024128" y="3767328"/>
            <a:ext cx="5961888" cy="347472"/>
          </a:xfrm>
          <a:prstGeom prst="rect">
            <a:avLst/>
          </a:prstGeom>
          <a:noFill/>
          <a:ln/>
        </p:spPr>
        <p:txBody>
          <a:bodyPr wrap="none" lIns="0" tIns="0" rIns="0" bIns="0" rtlCol="0" anchor="ctr"/>
          <a:lstStyle/>
          <a:p>
            <a:pPr marL="0" indent="0" algn="l">
              <a:lnSpc>
                <a:spcPts val="2670"/>
              </a:lnSpc>
              <a:buNone/>
            </a:pPr>
            <a:r>
              <a:rPr lang="en-US" sz="1780" dirty="0">
                <a:solidFill>
                  <a:srgbClr val="1D1D1D"/>
                </a:solidFill>
                <a:latin typeface="AlibabaPuHuiTi-Alibaba-PuHuiTi" pitchFamily="34" charset="0"/>
                <a:ea typeface="AlibabaPuHuiTi-Alibaba-PuHuiTi" pitchFamily="34" charset="-122"/>
                <a:cs typeface="AlibabaPuHuiTi-Alibaba-PuHuiTi" pitchFamily="34" charset="-120"/>
              </a:rPr>
              <a:t> visualize prediction uncertainty with shaded intervals.</a:t>
            </a:r>
            <a:endParaRPr lang="en-US" sz="1780" dirty="0"/>
          </a:p>
        </p:txBody>
      </p:sp>
      <p:sp>
        <p:nvSpPr>
          <p:cNvPr id="16" name="Text 5"/>
          <p:cNvSpPr/>
          <p:nvPr/>
        </p:nvSpPr>
        <p:spPr>
          <a:xfrm>
            <a:off x="1024128" y="5120640"/>
            <a:ext cx="5961888" cy="347472"/>
          </a:xfrm>
          <a:prstGeom prst="rect">
            <a:avLst/>
          </a:prstGeom>
          <a:noFill/>
          <a:ln/>
        </p:spPr>
        <p:txBody>
          <a:bodyPr wrap="none" lIns="0" tIns="0" rIns="0" bIns="0" rtlCol="0" anchor="ctr"/>
          <a:lstStyle/>
          <a:p>
            <a:pPr marL="0" indent="0" algn="l">
              <a:lnSpc>
                <a:spcPts val="2670"/>
              </a:lnSpc>
              <a:buNone/>
            </a:pPr>
            <a:r>
              <a:rPr lang="en-US" sz="2230" dirty="0">
                <a:solidFill>
                  <a:srgbClr val="1D1D1D"/>
                </a:solidFill>
                <a:latin typeface="AlibabaPuHuiTi-Alibaba-PuHuiTi" pitchFamily="34" charset="0"/>
                <a:ea typeface="AlibabaPuHuiTi-Alibaba-PuHuiTi" pitchFamily="34" charset="-122"/>
                <a:cs typeface="AlibabaPuHuiTi-Alibaba-PuHuiTi" pitchFamily="34" charset="-120"/>
              </a:rPr>
              <a:t>Download Forecasts</a:t>
            </a:r>
            <a:endParaRPr lang="en-US" sz="2230" dirty="0"/>
          </a:p>
        </p:txBody>
      </p:sp>
      <p:sp>
        <p:nvSpPr>
          <p:cNvPr id="17" name="Text 6"/>
          <p:cNvSpPr/>
          <p:nvPr/>
        </p:nvSpPr>
        <p:spPr>
          <a:xfrm>
            <a:off x="1024128" y="5596128"/>
            <a:ext cx="5961888" cy="347472"/>
          </a:xfrm>
          <a:prstGeom prst="rect">
            <a:avLst/>
          </a:prstGeom>
          <a:noFill/>
          <a:ln/>
        </p:spPr>
        <p:txBody>
          <a:bodyPr wrap="none" lIns="0" tIns="0" rIns="0" bIns="0" rtlCol="0" anchor="ctr"/>
          <a:lstStyle/>
          <a:p>
            <a:pPr marL="0" indent="0" algn="l">
              <a:lnSpc>
                <a:spcPts val="2670"/>
              </a:lnSpc>
              <a:buNone/>
            </a:pPr>
            <a:r>
              <a:rPr lang="en-US" sz="1780" dirty="0">
                <a:solidFill>
                  <a:srgbClr val="1D1D1D"/>
                </a:solidFill>
                <a:latin typeface="AlibabaPuHuiTi-Alibaba-PuHuiTi" pitchFamily="34" charset="0"/>
                <a:ea typeface="AlibabaPuHuiTi-Alibaba-PuHuiTi" pitchFamily="34" charset="-122"/>
                <a:cs typeface="AlibabaPuHuiTi-Alibaba-PuHuiTi" pitchFamily="34" charset="-120"/>
              </a:rPr>
              <a:t> export predictions as a CSV file.</a:t>
            </a:r>
            <a:endParaRPr lang="en-US" sz="1780" dirty="0"/>
          </a:p>
        </p:txBody>
      </p:sp>
      <p:sp>
        <p:nvSpPr>
          <p:cNvPr id="18" name="Text 7"/>
          <p:cNvSpPr/>
          <p:nvPr/>
        </p:nvSpPr>
        <p:spPr>
          <a:xfrm>
            <a:off x="1024128" y="6620256"/>
            <a:ext cx="12591288" cy="347472"/>
          </a:xfrm>
          <a:prstGeom prst="rect">
            <a:avLst/>
          </a:prstGeom>
          <a:noFill/>
          <a:ln/>
        </p:spPr>
        <p:txBody>
          <a:bodyPr wrap="none" lIns="0" tIns="0" rIns="0" bIns="0" rtlCol="0" anchor="ctr"/>
          <a:lstStyle/>
          <a:p>
            <a:pPr marL="0" indent="0" algn="l">
              <a:lnSpc>
                <a:spcPts val="2670"/>
              </a:lnSpc>
              <a:buNone/>
            </a:pPr>
            <a:r>
              <a:rPr lang="en-US" sz="2230" dirty="0">
                <a:solidFill>
                  <a:srgbClr val="1D1D1D"/>
                </a:solidFill>
                <a:latin typeface="AlibabaPuHuiTi-Alibaba-PuHuiTi" pitchFamily="34" charset="0"/>
                <a:ea typeface="AlibabaPuHuiTi-Alibaba-PuHuiTi" pitchFamily="34" charset="-122"/>
                <a:cs typeface="AlibabaPuHuiTi-Alibaba-PuHuiTi" pitchFamily="34" charset="-120"/>
              </a:rPr>
              <a:t>Clean Visualization</a:t>
            </a:r>
            <a:endParaRPr lang="en-US" sz="2230" dirty="0"/>
          </a:p>
        </p:txBody>
      </p:sp>
      <p:sp>
        <p:nvSpPr>
          <p:cNvPr id="19" name="Text 8"/>
          <p:cNvSpPr/>
          <p:nvPr/>
        </p:nvSpPr>
        <p:spPr>
          <a:xfrm>
            <a:off x="1024128" y="7095744"/>
            <a:ext cx="12591288" cy="347472"/>
          </a:xfrm>
          <a:prstGeom prst="rect">
            <a:avLst/>
          </a:prstGeom>
          <a:noFill/>
          <a:ln/>
        </p:spPr>
        <p:txBody>
          <a:bodyPr wrap="none" lIns="0" tIns="0" rIns="0" bIns="0" rtlCol="0" anchor="ctr"/>
          <a:lstStyle/>
          <a:p>
            <a:pPr marL="0" indent="0" algn="l">
              <a:lnSpc>
                <a:spcPts val="2670"/>
              </a:lnSpc>
              <a:buNone/>
            </a:pPr>
            <a:r>
              <a:rPr lang="en-US" sz="1780" dirty="0">
                <a:solidFill>
                  <a:srgbClr val="1D1D1D"/>
                </a:solidFill>
                <a:latin typeface="AlibabaPuHuiTi-Alibaba-PuHuiTi" pitchFamily="34" charset="0"/>
                <a:ea typeface="AlibabaPuHuiTi-Alibaba-PuHuiTi" pitchFamily="34" charset="-122"/>
                <a:cs typeface="AlibabaPuHuiTi-Alibaba-PuHuiTi" pitchFamily="34" charset="-120"/>
              </a:rPr>
              <a:t> built with Matplotlib for a professional presentation.</a:t>
            </a:r>
            <a:endParaRPr lang="en-US" sz="1780" dirty="0"/>
          </a:p>
        </p:txBody>
      </p:sp>
      <p:sp>
        <p:nvSpPr>
          <p:cNvPr id="20" name="Text 9"/>
          <p:cNvSpPr/>
          <p:nvPr/>
        </p:nvSpPr>
        <p:spPr>
          <a:xfrm>
            <a:off x="7662672" y="1792224"/>
            <a:ext cx="5961888" cy="347472"/>
          </a:xfrm>
          <a:prstGeom prst="rect">
            <a:avLst/>
          </a:prstGeom>
          <a:noFill/>
          <a:ln/>
        </p:spPr>
        <p:txBody>
          <a:bodyPr wrap="none" lIns="0" tIns="0" rIns="0" bIns="0" rtlCol="0" anchor="ctr"/>
          <a:lstStyle/>
          <a:p>
            <a:pPr marL="0" indent="0" algn="l">
              <a:lnSpc>
                <a:spcPts val="2670"/>
              </a:lnSpc>
              <a:buNone/>
            </a:pPr>
            <a:r>
              <a:rPr lang="en-US" sz="2230" dirty="0">
                <a:solidFill>
                  <a:srgbClr val="1D1D1D"/>
                </a:solidFill>
                <a:latin typeface="AlibabaPuHuiTi-Alibaba-PuHuiTi" pitchFamily="34" charset="0"/>
                <a:ea typeface="AlibabaPuHuiTi-Alibaba-PuHuiTi" pitchFamily="34" charset="-122"/>
                <a:cs typeface="AlibabaPuHuiTi-Alibaba-PuHuiTi" pitchFamily="34" charset="-120"/>
              </a:rPr>
              <a:t>Machine Learning Model (XGBoost)</a:t>
            </a:r>
            <a:endParaRPr lang="en-US" sz="2230" dirty="0"/>
          </a:p>
        </p:txBody>
      </p:sp>
      <p:sp>
        <p:nvSpPr>
          <p:cNvPr id="21" name="Text 10"/>
          <p:cNvSpPr/>
          <p:nvPr/>
        </p:nvSpPr>
        <p:spPr>
          <a:xfrm>
            <a:off x="7662672" y="2267712"/>
            <a:ext cx="5961888" cy="347472"/>
          </a:xfrm>
          <a:prstGeom prst="rect">
            <a:avLst/>
          </a:prstGeom>
          <a:noFill/>
          <a:ln/>
        </p:spPr>
        <p:txBody>
          <a:bodyPr wrap="none" lIns="0" tIns="0" rIns="0" bIns="0" rtlCol="0" anchor="ctr"/>
          <a:lstStyle/>
          <a:p>
            <a:pPr marL="0" indent="0" algn="l">
              <a:lnSpc>
                <a:spcPts val="2670"/>
              </a:lnSpc>
              <a:buNone/>
            </a:pPr>
            <a:r>
              <a:rPr lang="en-US" sz="1780" dirty="0">
                <a:solidFill>
                  <a:srgbClr val="1D1D1D"/>
                </a:solidFill>
                <a:latin typeface="AlibabaPuHuiTi-Alibaba-PuHuiTi" pitchFamily="34" charset="0"/>
                <a:ea typeface="AlibabaPuHuiTi-Alibaba-PuHuiTi" pitchFamily="34" charset="-122"/>
                <a:cs typeface="AlibabaPuHuiTi-Alibaba-PuHuiTi" pitchFamily="34" charset="-120"/>
              </a:rPr>
              <a:t> trained on historical time series sales data.</a:t>
            </a:r>
            <a:endParaRPr lang="en-US" sz="1780" dirty="0"/>
          </a:p>
        </p:txBody>
      </p:sp>
      <p:sp>
        <p:nvSpPr>
          <p:cNvPr id="22" name="Text 11"/>
          <p:cNvSpPr/>
          <p:nvPr/>
        </p:nvSpPr>
        <p:spPr>
          <a:xfrm>
            <a:off x="7662672" y="3282696"/>
            <a:ext cx="5961888" cy="347472"/>
          </a:xfrm>
          <a:prstGeom prst="rect">
            <a:avLst/>
          </a:prstGeom>
          <a:noFill/>
          <a:ln/>
        </p:spPr>
        <p:txBody>
          <a:bodyPr wrap="none" lIns="0" tIns="0" rIns="0" bIns="0" rtlCol="0" anchor="ctr"/>
          <a:lstStyle/>
          <a:p>
            <a:pPr marL="0" indent="0" algn="l">
              <a:lnSpc>
                <a:spcPts val="2670"/>
              </a:lnSpc>
              <a:buNone/>
            </a:pPr>
            <a:r>
              <a:rPr lang="en-US" sz="2230" dirty="0">
                <a:solidFill>
                  <a:srgbClr val="1D1D1D"/>
                </a:solidFill>
                <a:latin typeface="AlibabaPuHuiTi-Alibaba-PuHuiTi" pitchFamily="34" charset="0"/>
                <a:ea typeface="AlibabaPuHuiTi-Alibaba-PuHuiTi" pitchFamily="34" charset="-122"/>
                <a:cs typeface="AlibabaPuHuiTi-Alibaba-PuHuiTi" pitchFamily="34" charset="-120"/>
              </a:rPr>
              <a:t>Model Retraining</a:t>
            </a:r>
            <a:endParaRPr lang="en-US" sz="2230" dirty="0"/>
          </a:p>
        </p:txBody>
      </p:sp>
      <p:sp>
        <p:nvSpPr>
          <p:cNvPr id="23" name="Text 12"/>
          <p:cNvSpPr/>
          <p:nvPr/>
        </p:nvSpPr>
        <p:spPr>
          <a:xfrm>
            <a:off x="7662672" y="3767328"/>
            <a:ext cx="5961888" cy="685800"/>
          </a:xfrm>
          <a:prstGeom prst="rect">
            <a:avLst/>
          </a:prstGeom>
          <a:noFill/>
          <a:ln/>
        </p:spPr>
        <p:txBody>
          <a:bodyPr wrap="square" lIns="0" tIns="0" rIns="0" bIns="0" rtlCol="0" anchor="ctr"/>
          <a:lstStyle/>
          <a:p>
            <a:pPr marL="0" indent="0" algn="l">
              <a:lnSpc>
                <a:spcPts val="2670"/>
              </a:lnSpc>
              <a:buNone/>
            </a:pPr>
            <a:r>
              <a:rPr lang="en-US" sz="1780" dirty="0">
                <a:solidFill>
                  <a:srgbClr val="1D1D1D"/>
                </a:solidFill>
                <a:latin typeface="AlibabaPuHuiTi-Alibaba-PuHuiTi" pitchFamily="34" charset="0"/>
                <a:ea typeface="AlibabaPuHuiTi-Alibaba-PuHuiTi" pitchFamily="34" charset="-122"/>
                <a:cs typeface="AlibabaPuHuiTi-Alibaba-PuHuiTi" pitchFamily="34" charset="-120"/>
              </a:rPr>
              <a:t> upload your own CSV file and retrain the model with custom hyperparameters.</a:t>
            </a:r>
            <a:endParaRPr lang="en-US" sz="1780" dirty="0"/>
          </a:p>
        </p:txBody>
      </p:sp>
      <p:sp>
        <p:nvSpPr>
          <p:cNvPr id="24" name="Text 13"/>
          <p:cNvSpPr/>
          <p:nvPr/>
        </p:nvSpPr>
        <p:spPr>
          <a:xfrm>
            <a:off x="7662672" y="5120640"/>
            <a:ext cx="5961888" cy="347472"/>
          </a:xfrm>
          <a:prstGeom prst="rect">
            <a:avLst/>
          </a:prstGeom>
          <a:noFill/>
          <a:ln/>
        </p:spPr>
        <p:txBody>
          <a:bodyPr wrap="none" lIns="0" tIns="0" rIns="0" bIns="0" rtlCol="0" anchor="ctr"/>
          <a:lstStyle/>
          <a:p>
            <a:pPr marL="0" indent="0" algn="l">
              <a:lnSpc>
                <a:spcPts val="2670"/>
              </a:lnSpc>
              <a:buNone/>
            </a:pPr>
            <a:r>
              <a:rPr lang="en-US" sz="2230" dirty="0">
                <a:solidFill>
                  <a:srgbClr val="1D1D1D"/>
                </a:solidFill>
                <a:latin typeface="AlibabaPuHuiTi-Alibaba-PuHuiTi" pitchFamily="34" charset="0"/>
                <a:ea typeface="AlibabaPuHuiTi-Alibaba-PuHuiTi" pitchFamily="34" charset="-122"/>
                <a:cs typeface="AlibabaPuHuiTi-Alibaba-PuHuiTi" pitchFamily="34" charset="-120"/>
              </a:rPr>
              <a:t>Backtest RMSE Display</a:t>
            </a:r>
            <a:endParaRPr lang="en-US" sz="2230" dirty="0"/>
          </a:p>
        </p:txBody>
      </p:sp>
      <p:sp>
        <p:nvSpPr>
          <p:cNvPr id="25" name="Text 14"/>
          <p:cNvSpPr/>
          <p:nvPr/>
        </p:nvSpPr>
        <p:spPr>
          <a:xfrm>
            <a:off x="7662672" y="5596128"/>
            <a:ext cx="5961888" cy="347472"/>
          </a:xfrm>
          <a:prstGeom prst="rect">
            <a:avLst/>
          </a:prstGeom>
          <a:noFill/>
          <a:ln/>
        </p:spPr>
        <p:txBody>
          <a:bodyPr wrap="none" lIns="0" tIns="0" rIns="0" bIns="0" rtlCol="0" anchor="ctr"/>
          <a:lstStyle/>
          <a:p>
            <a:pPr marL="0" indent="0" algn="l">
              <a:lnSpc>
                <a:spcPts val="2670"/>
              </a:lnSpc>
              <a:buNone/>
            </a:pPr>
            <a:r>
              <a:rPr lang="en-US" sz="1780" dirty="0">
                <a:solidFill>
                  <a:srgbClr val="1D1D1D"/>
                </a:solidFill>
                <a:latin typeface="AlibabaPuHuiTi-Alibaba-PuHuiTi" pitchFamily="34" charset="0"/>
                <a:ea typeface="AlibabaPuHuiTi-Alibaba-PuHuiTi" pitchFamily="34" charset="-122"/>
                <a:cs typeface="AlibabaPuHuiTi-Alibaba-PuHuiTi" pitchFamily="34" charset="-120"/>
              </a:rPr>
              <a:t> evaluate model accuracy on recent data.</a:t>
            </a:r>
            <a:endParaRPr lang="en-US" sz="178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852160" cy="8238744"/>
          </a:xfrm>
          <a:prstGeom prst="rect">
            <a:avLst/>
          </a:prstGeom>
        </p:spPr>
      </p:pic>
      <p:pic>
        <p:nvPicPr>
          <p:cNvPr id="4" name="Image 2" descr="preencoded.png"/>
          <p:cNvPicPr>
            <a:picLocks noChangeAspect="1"/>
          </p:cNvPicPr>
          <p:nvPr/>
        </p:nvPicPr>
        <p:blipFill>
          <a:blip r:embed="rId5"/>
          <a:stretch>
            <a:fillRect/>
          </a:stretch>
        </p:blipFill>
        <p:spPr>
          <a:xfrm>
            <a:off x="6638544" y="1947672"/>
            <a:ext cx="2295144" cy="2514600"/>
          </a:xfrm>
          <a:prstGeom prst="rect">
            <a:avLst/>
          </a:prstGeom>
        </p:spPr>
      </p:pic>
      <p:pic>
        <p:nvPicPr>
          <p:cNvPr id="5" name="Image 3" descr="preencoded.png"/>
          <p:cNvPicPr>
            <a:picLocks noChangeAspect="1"/>
          </p:cNvPicPr>
          <p:nvPr/>
        </p:nvPicPr>
        <p:blipFill>
          <a:blip r:embed="rId5"/>
          <a:stretch>
            <a:fillRect/>
          </a:stretch>
        </p:blipFill>
        <p:spPr>
          <a:xfrm>
            <a:off x="6638544" y="4626864"/>
            <a:ext cx="2295144" cy="2514600"/>
          </a:xfrm>
          <a:prstGeom prst="rect">
            <a:avLst/>
          </a:prstGeom>
        </p:spPr>
      </p:pic>
      <p:pic>
        <p:nvPicPr>
          <p:cNvPr id="6" name="Image 4" descr="preencoded.png"/>
          <p:cNvPicPr>
            <a:picLocks noChangeAspect="1"/>
          </p:cNvPicPr>
          <p:nvPr/>
        </p:nvPicPr>
        <p:blipFill>
          <a:blip r:embed="rId6"/>
          <a:stretch>
            <a:fillRect/>
          </a:stretch>
        </p:blipFill>
        <p:spPr>
          <a:xfrm>
            <a:off x="9098280" y="1947672"/>
            <a:ext cx="2295144" cy="2514600"/>
          </a:xfrm>
          <a:prstGeom prst="rect">
            <a:avLst/>
          </a:prstGeom>
        </p:spPr>
      </p:pic>
      <p:pic>
        <p:nvPicPr>
          <p:cNvPr id="7" name="Image 5" descr="preencoded.png"/>
          <p:cNvPicPr>
            <a:picLocks noChangeAspect="1"/>
          </p:cNvPicPr>
          <p:nvPr/>
        </p:nvPicPr>
        <p:blipFill>
          <a:blip r:embed="rId6"/>
          <a:stretch>
            <a:fillRect/>
          </a:stretch>
        </p:blipFill>
        <p:spPr>
          <a:xfrm>
            <a:off x="9098280" y="4626864"/>
            <a:ext cx="2295144" cy="2514600"/>
          </a:xfrm>
          <a:prstGeom prst="rect">
            <a:avLst/>
          </a:prstGeom>
        </p:spPr>
      </p:pic>
      <p:pic>
        <p:nvPicPr>
          <p:cNvPr id="8" name="Image 6" descr="preencoded.png"/>
          <p:cNvPicPr>
            <a:picLocks noChangeAspect="1"/>
          </p:cNvPicPr>
          <p:nvPr/>
        </p:nvPicPr>
        <p:blipFill>
          <a:blip r:embed="rId7"/>
          <a:stretch>
            <a:fillRect/>
          </a:stretch>
        </p:blipFill>
        <p:spPr>
          <a:xfrm>
            <a:off x="11567160" y="1947672"/>
            <a:ext cx="2295144" cy="2514600"/>
          </a:xfrm>
          <a:prstGeom prst="rect">
            <a:avLst/>
          </a:prstGeom>
        </p:spPr>
      </p:pic>
      <p:pic>
        <p:nvPicPr>
          <p:cNvPr id="9" name="Image 7" descr="preencoded.png"/>
          <p:cNvPicPr>
            <a:picLocks noChangeAspect="1"/>
          </p:cNvPicPr>
          <p:nvPr/>
        </p:nvPicPr>
        <p:blipFill>
          <a:blip r:embed="rId7"/>
          <a:stretch>
            <a:fillRect/>
          </a:stretch>
        </p:blipFill>
        <p:spPr>
          <a:xfrm>
            <a:off x="11567160" y="4626864"/>
            <a:ext cx="2295144" cy="2514600"/>
          </a:xfrm>
          <a:prstGeom prst="rect">
            <a:avLst/>
          </a:prstGeom>
        </p:spPr>
      </p:pic>
      <p:pic>
        <p:nvPicPr>
          <p:cNvPr id="10" name="Image 8" descr="preencoded.png"/>
          <p:cNvPicPr>
            <a:picLocks noChangeAspect="1"/>
          </p:cNvPicPr>
          <p:nvPr/>
        </p:nvPicPr>
        <p:blipFill>
          <a:blip r:embed="rId8"/>
          <a:stretch>
            <a:fillRect/>
          </a:stretch>
        </p:blipFill>
        <p:spPr>
          <a:xfrm>
            <a:off x="6867144" y="2999232"/>
            <a:ext cx="1828800" cy="1225296"/>
          </a:xfrm>
          <a:prstGeom prst="rect">
            <a:avLst/>
          </a:prstGeom>
        </p:spPr>
      </p:pic>
      <p:pic>
        <p:nvPicPr>
          <p:cNvPr id="11" name="Image 9" descr="preencoded.png"/>
          <p:cNvPicPr>
            <a:picLocks noChangeAspect="1"/>
          </p:cNvPicPr>
          <p:nvPr/>
        </p:nvPicPr>
        <p:blipFill>
          <a:blip r:embed="rId8"/>
          <a:stretch>
            <a:fillRect/>
          </a:stretch>
        </p:blipFill>
        <p:spPr>
          <a:xfrm>
            <a:off x="6867144" y="5678424"/>
            <a:ext cx="1828800" cy="1225296"/>
          </a:xfrm>
          <a:prstGeom prst="rect">
            <a:avLst/>
          </a:prstGeom>
        </p:spPr>
      </p:pic>
      <p:pic>
        <p:nvPicPr>
          <p:cNvPr id="12" name="Image 10" descr="preencoded.png"/>
          <p:cNvPicPr>
            <a:picLocks noChangeAspect="1"/>
          </p:cNvPicPr>
          <p:nvPr/>
        </p:nvPicPr>
        <p:blipFill>
          <a:blip r:embed="rId8"/>
          <a:stretch>
            <a:fillRect/>
          </a:stretch>
        </p:blipFill>
        <p:spPr>
          <a:xfrm>
            <a:off x="9336024" y="2999232"/>
            <a:ext cx="1828800" cy="1225296"/>
          </a:xfrm>
          <a:prstGeom prst="rect">
            <a:avLst/>
          </a:prstGeom>
        </p:spPr>
      </p:pic>
      <p:pic>
        <p:nvPicPr>
          <p:cNvPr id="13" name="Image 11" descr="preencoded.png"/>
          <p:cNvPicPr>
            <a:picLocks noChangeAspect="1"/>
          </p:cNvPicPr>
          <p:nvPr/>
        </p:nvPicPr>
        <p:blipFill>
          <a:blip r:embed="rId8"/>
          <a:stretch>
            <a:fillRect/>
          </a:stretch>
        </p:blipFill>
        <p:spPr>
          <a:xfrm>
            <a:off x="9336024" y="5678424"/>
            <a:ext cx="1828800" cy="1225296"/>
          </a:xfrm>
          <a:prstGeom prst="rect">
            <a:avLst/>
          </a:prstGeom>
        </p:spPr>
      </p:pic>
      <p:pic>
        <p:nvPicPr>
          <p:cNvPr id="14" name="Image 12" descr="preencoded.png"/>
          <p:cNvPicPr>
            <a:picLocks noChangeAspect="1"/>
          </p:cNvPicPr>
          <p:nvPr/>
        </p:nvPicPr>
        <p:blipFill>
          <a:blip r:embed="rId8"/>
          <a:stretch>
            <a:fillRect/>
          </a:stretch>
        </p:blipFill>
        <p:spPr>
          <a:xfrm>
            <a:off x="11795760" y="2999232"/>
            <a:ext cx="1828800" cy="1225296"/>
          </a:xfrm>
          <a:prstGeom prst="rect">
            <a:avLst/>
          </a:prstGeom>
        </p:spPr>
      </p:pic>
      <p:pic>
        <p:nvPicPr>
          <p:cNvPr id="15" name="Image 13" descr="preencoded.png"/>
          <p:cNvPicPr>
            <a:picLocks noChangeAspect="1"/>
          </p:cNvPicPr>
          <p:nvPr/>
        </p:nvPicPr>
        <p:blipFill>
          <a:blip r:embed="rId8"/>
          <a:stretch>
            <a:fillRect/>
          </a:stretch>
        </p:blipFill>
        <p:spPr>
          <a:xfrm>
            <a:off x="11795760" y="5678424"/>
            <a:ext cx="1828800" cy="1225296"/>
          </a:xfrm>
          <a:prstGeom prst="rect">
            <a:avLst/>
          </a:prstGeom>
        </p:spPr>
      </p:pic>
      <p:pic>
        <p:nvPicPr>
          <p:cNvPr id="16" name="Image 14" descr="preencoded.png"/>
          <p:cNvPicPr>
            <a:picLocks noChangeAspect="1"/>
          </p:cNvPicPr>
          <p:nvPr/>
        </p:nvPicPr>
        <p:blipFill>
          <a:blip r:embed="rId9"/>
          <a:stretch>
            <a:fillRect/>
          </a:stretch>
        </p:blipFill>
        <p:spPr>
          <a:xfrm>
            <a:off x="6867144" y="2176272"/>
            <a:ext cx="612648" cy="612648"/>
          </a:xfrm>
          <a:prstGeom prst="rect">
            <a:avLst/>
          </a:prstGeom>
        </p:spPr>
      </p:pic>
      <p:pic>
        <p:nvPicPr>
          <p:cNvPr id="17" name="Image 15" descr="preencoded.png"/>
          <p:cNvPicPr>
            <a:picLocks noChangeAspect="1"/>
          </p:cNvPicPr>
          <p:nvPr/>
        </p:nvPicPr>
        <p:blipFill>
          <a:blip r:embed="rId9"/>
          <a:stretch>
            <a:fillRect/>
          </a:stretch>
        </p:blipFill>
        <p:spPr>
          <a:xfrm>
            <a:off x="6867144" y="4864608"/>
            <a:ext cx="612648" cy="612648"/>
          </a:xfrm>
          <a:prstGeom prst="rect">
            <a:avLst/>
          </a:prstGeom>
        </p:spPr>
      </p:pic>
      <p:pic>
        <p:nvPicPr>
          <p:cNvPr id="18" name="Image 16" descr="preencoded.png"/>
          <p:cNvPicPr>
            <a:picLocks noChangeAspect="1"/>
          </p:cNvPicPr>
          <p:nvPr/>
        </p:nvPicPr>
        <p:blipFill>
          <a:blip r:embed="rId10"/>
          <a:stretch>
            <a:fillRect/>
          </a:stretch>
        </p:blipFill>
        <p:spPr>
          <a:xfrm>
            <a:off x="9336024" y="2176272"/>
            <a:ext cx="612648" cy="612648"/>
          </a:xfrm>
          <a:prstGeom prst="rect">
            <a:avLst/>
          </a:prstGeom>
        </p:spPr>
      </p:pic>
      <p:pic>
        <p:nvPicPr>
          <p:cNvPr id="19" name="Image 17" descr="preencoded.png"/>
          <p:cNvPicPr>
            <a:picLocks noChangeAspect="1"/>
          </p:cNvPicPr>
          <p:nvPr/>
        </p:nvPicPr>
        <p:blipFill>
          <a:blip r:embed="rId10"/>
          <a:stretch>
            <a:fillRect/>
          </a:stretch>
        </p:blipFill>
        <p:spPr>
          <a:xfrm>
            <a:off x="9336024" y="4864608"/>
            <a:ext cx="612648" cy="612648"/>
          </a:xfrm>
          <a:prstGeom prst="rect">
            <a:avLst/>
          </a:prstGeom>
        </p:spPr>
      </p:pic>
      <p:pic>
        <p:nvPicPr>
          <p:cNvPr id="20" name="Image 18" descr="preencoded.png"/>
          <p:cNvPicPr>
            <a:picLocks noChangeAspect="1"/>
          </p:cNvPicPr>
          <p:nvPr/>
        </p:nvPicPr>
        <p:blipFill>
          <a:blip r:embed="rId11"/>
          <a:stretch>
            <a:fillRect/>
          </a:stretch>
        </p:blipFill>
        <p:spPr>
          <a:xfrm>
            <a:off x="11795760" y="2176272"/>
            <a:ext cx="612648" cy="612648"/>
          </a:xfrm>
          <a:prstGeom prst="rect">
            <a:avLst/>
          </a:prstGeom>
        </p:spPr>
      </p:pic>
      <p:pic>
        <p:nvPicPr>
          <p:cNvPr id="21" name="Image 19" descr="preencoded.png"/>
          <p:cNvPicPr>
            <a:picLocks noChangeAspect="1"/>
          </p:cNvPicPr>
          <p:nvPr/>
        </p:nvPicPr>
        <p:blipFill>
          <a:blip r:embed="rId11"/>
          <a:stretch>
            <a:fillRect/>
          </a:stretch>
        </p:blipFill>
        <p:spPr>
          <a:xfrm>
            <a:off x="11795760" y="4864608"/>
            <a:ext cx="612648" cy="612648"/>
          </a:xfrm>
          <a:prstGeom prst="rect">
            <a:avLst/>
          </a:prstGeom>
        </p:spPr>
      </p:pic>
      <p:sp>
        <p:nvSpPr>
          <p:cNvPr id="22" name="Text 0"/>
          <p:cNvSpPr/>
          <p:nvPr/>
        </p:nvSpPr>
        <p:spPr>
          <a:xfrm>
            <a:off x="6647688" y="1115568"/>
            <a:ext cx="7196328" cy="612648"/>
          </a:xfrm>
          <a:prstGeom prst="rect">
            <a:avLst/>
          </a:prstGeom>
          <a:noFill/>
          <a:ln/>
        </p:spPr>
        <p:txBody>
          <a:bodyPr wrap="none" lIns="0" tIns="0" rIns="0" bIns="0" rtlCol="0" anchor="ctr"/>
          <a:lstStyle/>
          <a:p>
            <a:pPr marL="0" indent="0" algn="l">
              <a:lnSpc>
                <a:spcPts val="4820"/>
              </a:lnSpc>
              <a:buNone/>
            </a:pPr>
            <a:r>
              <a:rPr lang="en-US" sz="4010" dirty="0">
                <a:solidFill>
                  <a:srgbClr val="000000"/>
                </a:solidFill>
                <a:latin typeface="AlibabaPuHuiTi-Alibaba-PuHuiTi" pitchFamily="34" charset="0"/>
                <a:ea typeface="AlibabaPuHuiTi-Alibaba-PuHuiTi" pitchFamily="34" charset="-122"/>
                <a:cs typeface="AlibabaPuHuiTi-Alibaba-PuHuiTi" pitchFamily="34" charset="-120"/>
              </a:rPr>
              <a:t>3. Tech Stack</a:t>
            </a:r>
            <a:endParaRPr lang="en-US" sz="4010" dirty="0"/>
          </a:p>
        </p:txBody>
      </p:sp>
      <p:sp>
        <p:nvSpPr>
          <p:cNvPr id="23" name="Text 1"/>
          <p:cNvSpPr/>
          <p:nvPr/>
        </p:nvSpPr>
        <p:spPr>
          <a:xfrm>
            <a:off x="7095744" y="2295144"/>
            <a:ext cx="164592" cy="374904"/>
          </a:xfrm>
          <a:prstGeom prst="rect">
            <a:avLst/>
          </a:prstGeom>
          <a:noFill/>
          <a:ln/>
        </p:spPr>
        <p:txBody>
          <a:bodyPr wrap="none" lIns="0" tIns="0" rIns="0" bIns="0" rtlCol="0" anchor="ctr"/>
          <a:lstStyle/>
          <a:p>
            <a:pPr marL="0" indent="0" algn="l">
              <a:lnSpc>
                <a:spcPts val="2600"/>
              </a:lnSpc>
              <a:buNone/>
            </a:pPr>
            <a:r>
              <a:rPr lang="en-US" sz="2170" dirty="0">
                <a:solidFill>
                  <a:srgbClr val="424242"/>
                </a:solidFill>
                <a:latin typeface="AlibabaPuHuiTi-Alibaba-PuHuiTi" pitchFamily="34" charset="0"/>
                <a:ea typeface="AlibabaPuHuiTi-Alibaba-PuHuiTi" pitchFamily="34" charset="-122"/>
                <a:cs typeface="AlibabaPuHuiTi-Alibaba-PuHuiTi" pitchFamily="34" charset="-120"/>
              </a:rPr>
              <a:t>1</a:t>
            </a:r>
            <a:endParaRPr lang="en-US" sz="2170" dirty="0"/>
          </a:p>
        </p:txBody>
      </p:sp>
      <p:sp>
        <p:nvSpPr>
          <p:cNvPr id="24" name="Text 2"/>
          <p:cNvSpPr/>
          <p:nvPr/>
        </p:nvSpPr>
        <p:spPr>
          <a:xfrm>
            <a:off x="6867144" y="2999232"/>
            <a:ext cx="1828800" cy="310896"/>
          </a:xfrm>
          <a:prstGeom prst="rect">
            <a:avLst/>
          </a:prstGeom>
          <a:noFill/>
          <a:ln/>
        </p:spPr>
        <p:txBody>
          <a:bodyPr wrap="none" lIns="0" tIns="0" rIns="0" bIns="0" rtlCol="0" anchor="ctr"/>
          <a:lstStyle/>
          <a:p>
            <a:pPr marL="0" indent="0" algn="l">
              <a:lnSpc>
                <a:spcPts val="2410"/>
              </a:lnSpc>
              <a:buNone/>
            </a:pPr>
            <a:r>
              <a:rPr lang="en-US" sz="1600" dirty="0">
                <a:solidFill>
                  <a:srgbClr val="1D1D1D"/>
                </a:solidFill>
                <a:latin typeface="AlibabaPuHuiTi-Alibaba-PuHuiTi" pitchFamily="34" charset="0"/>
                <a:ea typeface="AlibabaPuHuiTi-Alibaba-PuHuiTi" pitchFamily="34" charset="-122"/>
                <a:cs typeface="AlibabaPuHuiTi-Alibaba-PuHuiTi" pitchFamily="34" charset="-120"/>
              </a:rPr>
              <a:t>Python 3.10+</a:t>
            </a:r>
            <a:endParaRPr lang="en-US" sz="1600" dirty="0"/>
          </a:p>
        </p:txBody>
      </p:sp>
      <p:sp>
        <p:nvSpPr>
          <p:cNvPr id="25" name="Text 3"/>
          <p:cNvSpPr/>
          <p:nvPr/>
        </p:nvSpPr>
        <p:spPr>
          <a:xfrm>
            <a:off x="7095744" y="4983480"/>
            <a:ext cx="164592" cy="374904"/>
          </a:xfrm>
          <a:prstGeom prst="rect">
            <a:avLst/>
          </a:prstGeom>
          <a:noFill/>
          <a:ln/>
        </p:spPr>
        <p:txBody>
          <a:bodyPr wrap="none" lIns="0" tIns="0" rIns="0" bIns="0" rtlCol="0" anchor="ctr"/>
          <a:lstStyle/>
          <a:p>
            <a:pPr marL="0" indent="0" algn="l">
              <a:lnSpc>
                <a:spcPts val="2600"/>
              </a:lnSpc>
              <a:buNone/>
            </a:pPr>
            <a:r>
              <a:rPr lang="en-US" sz="2170" dirty="0">
                <a:solidFill>
                  <a:srgbClr val="424242"/>
                </a:solidFill>
                <a:latin typeface="AlibabaPuHuiTi-Alibaba-PuHuiTi" pitchFamily="34" charset="0"/>
                <a:ea typeface="AlibabaPuHuiTi-Alibaba-PuHuiTi" pitchFamily="34" charset="-122"/>
                <a:cs typeface="AlibabaPuHuiTi-Alibaba-PuHuiTi" pitchFamily="34" charset="-120"/>
              </a:rPr>
              <a:t>4</a:t>
            </a:r>
            <a:endParaRPr lang="en-US" sz="2170" dirty="0"/>
          </a:p>
        </p:txBody>
      </p:sp>
      <p:sp>
        <p:nvSpPr>
          <p:cNvPr id="26" name="Text 4"/>
          <p:cNvSpPr/>
          <p:nvPr/>
        </p:nvSpPr>
        <p:spPr>
          <a:xfrm>
            <a:off x="6867144" y="5678424"/>
            <a:ext cx="1828800" cy="923544"/>
          </a:xfrm>
          <a:prstGeom prst="rect">
            <a:avLst/>
          </a:prstGeom>
          <a:noFill/>
          <a:ln/>
        </p:spPr>
        <p:txBody>
          <a:bodyPr wrap="square" lIns="0" tIns="0" rIns="0" bIns="0" rtlCol="0" anchor="ctr"/>
          <a:lstStyle/>
          <a:p>
            <a:pPr marL="0" indent="0" algn="l">
              <a:lnSpc>
                <a:spcPts val="2410"/>
              </a:lnSpc>
              <a:buNone/>
            </a:pPr>
            <a:r>
              <a:rPr lang="en-US" sz="1600" dirty="0">
                <a:solidFill>
                  <a:srgbClr val="1D1D1D"/>
                </a:solidFill>
                <a:latin typeface="AlibabaPuHuiTi-Alibaba-PuHuiTi" pitchFamily="34" charset="0"/>
                <a:ea typeface="AlibabaPuHuiTi-Alibaba-PuHuiTi" pitchFamily="34" charset="-122"/>
                <a:cs typeface="AlibabaPuHuiTi-Alibaba-PuHuiTi" pitchFamily="34" charset="-120"/>
              </a:rPr>
              <a:t>Scikit-learn: metrics and preprocessing</a:t>
            </a:r>
            <a:endParaRPr lang="en-US" sz="1600" dirty="0"/>
          </a:p>
        </p:txBody>
      </p:sp>
      <p:sp>
        <p:nvSpPr>
          <p:cNvPr id="27" name="Text 5"/>
          <p:cNvSpPr/>
          <p:nvPr/>
        </p:nvSpPr>
        <p:spPr>
          <a:xfrm>
            <a:off x="9336024" y="2999232"/>
            <a:ext cx="1828800" cy="1225296"/>
          </a:xfrm>
          <a:prstGeom prst="rect">
            <a:avLst/>
          </a:prstGeom>
          <a:noFill/>
          <a:ln/>
        </p:spPr>
        <p:txBody>
          <a:bodyPr wrap="square" lIns="0" tIns="0" rIns="0" bIns="0" rtlCol="0" anchor="ctr"/>
          <a:lstStyle/>
          <a:p>
            <a:pPr marL="0" indent="0" algn="l">
              <a:lnSpc>
                <a:spcPts val="2410"/>
              </a:lnSpc>
              <a:buNone/>
            </a:pPr>
            <a:r>
              <a:rPr lang="en-US" sz="1600" dirty="0">
                <a:solidFill>
                  <a:srgbClr val="1D1D1D"/>
                </a:solidFill>
                <a:latin typeface="AlibabaPuHuiTi-Alibaba-PuHuiTi" pitchFamily="34" charset="0"/>
                <a:ea typeface="AlibabaPuHuiTi-Alibaba-PuHuiTi" pitchFamily="34" charset="-122"/>
                <a:cs typeface="AlibabaPuHuiTi-Alibaba-PuHuiTi" pitchFamily="34" charset="-120"/>
              </a:rPr>
              <a:t>Streamlit: UI framework for interactive dashboards</a:t>
            </a:r>
            <a:endParaRPr lang="en-US" sz="1600" dirty="0"/>
          </a:p>
        </p:txBody>
      </p:sp>
      <p:sp>
        <p:nvSpPr>
          <p:cNvPr id="28" name="Text 6"/>
          <p:cNvSpPr/>
          <p:nvPr/>
        </p:nvSpPr>
        <p:spPr>
          <a:xfrm>
            <a:off x="9564624" y="2295144"/>
            <a:ext cx="164592" cy="374904"/>
          </a:xfrm>
          <a:prstGeom prst="rect">
            <a:avLst/>
          </a:prstGeom>
          <a:noFill/>
          <a:ln/>
        </p:spPr>
        <p:txBody>
          <a:bodyPr wrap="none" lIns="0" tIns="0" rIns="0" bIns="0" rtlCol="0" anchor="ctr"/>
          <a:lstStyle/>
          <a:p>
            <a:pPr marL="0" indent="0" algn="l">
              <a:lnSpc>
                <a:spcPts val="2600"/>
              </a:lnSpc>
              <a:buNone/>
            </a:pPr>
            <a:r>
              <a:rPr lang="en-US" sz="2170" dirty="0">
                <a:solidFill>
                  <a:srgbClr val="3B3B3B"/>
                </a:solidFill>
                <a:latin typeface="AlibabaPuHuiTi-Alibaba-PuHuiTi" pitchFamily="34" charset="0"/>
                <a:ea typeface="AlibabaPuHuiTi-Alibaba-PuHuiTi" pitchFamily="34" charset="-122"/>
                <a:cs typeface="AlibabaPuHuiTi-Alibaba-PuHuiTi" pitchFamily="34" charset="-120"/>
              </a:rPr>
              <a:t>2</a:t>
            </a:r>
            <a:endParaRPr lang="en-US" sz="2170" dirty="0"/>
          </a:p>
        </p:txBody>
      </p:sp>
      <p:sp>
        <p:nvSpPr>
          <p:cNvPr id="29" name="Text 7"/>
          <p:cNvSpPr/>
          <p:nvPr/>
        </p:nvSpPr>
        <p:spPr>
          <a:xfrm>
            <a:off x="9564624" y="4983480"/>
            <a:ext cx="164592" cy="374904"/>
          </a:xfrm>
          <a:prstGeom prst="rect">
            <a:avLst/>
          </a:prstGeom>
          <a:noFill/>
          <a:ln/>
        </p:spPr>
        <p:txBody>
          <a:bodyPr wrap="none" lIns="0" tIns="0" rIns="0" bIns="0" rtlCol="0" anchor="ctr"/>
          <a:lstStyle/>
          <a:p>
            <a:pPr marL="0" indent="0" algn="l">
              <a:lnSpc>
                <a:spcPts val="2600"/>
              </a:lnSpc>
              <a:buNone/>
            </a:pPr>
            <a:r>
              <a:rPr lang="en-US" sz="2170" dirty="0">
                <a:solidFill>
                  <a:srgbClr val="3B3B3B"/>
                </a:solidFill>
                <a:latin typeface="AlibabaPuHuiTi-Alibaba-PuHuiTi" pitchFamily="34" charset="0"/>
                <a:ea typeface="AlibabaPuHuiTi-Alibaba-PuHuiTi" pitchFamily="34" charset="-122"/>
                <a:cs typeface="AlibabaPuHuiTi-Alibaba-PuHuiTi" pitchFamily="34" charset="-120"/>
              </a:rPr>
              <a:t>5</a:t>
            </a:r>
            <a:endParaRPr lang="en-US" sz="2170" dirty="0"/>
          </a:p>
        </p:txBody>
      </p:sp>
      <p:sp>
        <p:nvSpPr>
          <p:cNvPr id="30" name="Text 8"/>
          <p:cNvSpPr/>
          <p:nvPr/>
        </p:nvSpPr>
        <p:spPr>
          <a:xfrm>
            <a:off x="9336024" y="5678424"/>
            <a:ext cx="1828800" cy="612648"/>
          </a:xfrm>
          <a:prstGeom prst="rect">
            <a:avLst/>
          </a:prstGeom>
          <a:noFill/>
          <a:ln/>
        </p:spPr>
        <p:txBody>
          <a:bodyPr wrap="square" lIns="0" tIns="0" rIns="0" bIns="0" rtlCol="0" anchor="ctr"/>
          <a:lstStyle/>
          <a:p>
            <a:pPr marL="0" indent="0" algn="l">
              <a:lnSpc>
                <a:spcPts val="2410"/>
              </a:lnSpc>
              <a:buNone/>
            </a:pPr>
            <a:r>
              <a:rPr lang="en-US" sz="1600" dirty="0">
                <a:solidFill>
                  <a:srgbClr val="1D1D1D"/>
                </a:solidFill>
                <a:latin typeface="AlibabaPuHuiTi-Alibaba-PuHuiTi" pitchFamily="34" charset="0"/>
                <a:ea typeface="AlibabaPuHuiTi-Alibaba-PuHuiTi" pitchFamily="34" charset="-122"/>
                <a:cs typeface="AlibabaPuHuiTi-Alibaba-PuHuiTi" pitchFamily="34" charset="-120"/>
              </a:rPr>
              <a:t>Matplotlib: data visualization</a:t>
            </a:r>
            <a:endParaRPr lang="en-US" sz="1600" dirty="0"/>
          </a:p>
        </p:txBody>
      </p:sp>
      <p:sp>
        <p:nvSpPr>
          <p:cNvPr id="31" name="Text 9"/>
          <p:cNvSpPr/>
          <p:nvPr/>
        </p:nvSpPr>
        <p:spPr>
          <a:xfrm>
            <a:off x="11795760" y="2999232"/>
            <a:ext cx="1828800" cy="1225296"/>
          </a:xfrm>
          <a:prstGeom prst="rect">
            <a:avLst/>
          </a:prstGeom>
          <a:noFill/>
          <a:ln/>
        </p:spPr>
        <p:txBody>
          <a:bodyPr wrap="square" lIns="0" tIns="0" rIns="0" bIns="0" rtlCol="0" anchor="ctr"/>
          <a:lstStyle/>
          <a:p>
            <a:pPr marL="0" indent="0" algn="l">
              <a:lnSpc>
                <a:spcPts val="2410"/>
              </a:lnSpc>
              <a:buNone/>
            </a:pPr>
            <a:r>
              <a:rPr lang="en-US" sz="1600" dirty="0">
                <a:solidFill>
                  <a:srgbClr val="1D1D1D"/>
                </a:solidFill>
                <a:latin typeface="AlibabaPuHuiTi-Alibaba-PuHuiTi" pitchFamily="34" charset="0"/>
                <a:ea typeface="AlibabaPuHuiTi-Alibaba-PuHuiTi" pitchFamily="34" charset="-122"/>
                <a:cs typeface="AlibabaPuHuiTi-Alibaba-PuHuiTi" pitchFamily="34" charset="-120"/>
              </a:rPr>
              <a:t>XGBoost: gradient boosting algorithm for time series forecasting</a:t>
            </a:r>
            <a:endParaRPr lang="en-US" sz="1600" dirty="0"/>
          </a:p>
        </p:txBody>
      </p:sp>
      <p:sp>
        <p:nvSpPr>
          <p:cNvPr id="32" name="Text 10"/>
          <p:cNvSpPr/>
          <p:nvPr/>
        </p:nvSpPr>
        <p:spPr>
          <a:xfrm>
            <a:off x="12024360" y="2295144"/>
            <a:ext cx="164592" cy="374904"/>
          </a:xfrm>
          <a:prstGeom prst="rect">
            <a:avLst/>
          </a:prstGeom>
          <a:noFill/>
          <a:ln/>
        </p:spPr>
        <p:txBody>
          <a:bodyPr wrap="none" lIns="0" tIns="0" rIns="0" bIns="0" rtlCol="0" anchor="ctr"/>
          <a:lstStyle/>
          <a:p>
            <a:pPr marL="0" indent="0" algn="l">
              <a:lnSpc>
                <a:spcPts val="2600"/>
              </a:lnSpc>
              <a:buNone/>
            </a:pPr>
            <a:r>
              <a:rPr lang="en-US" sz="2170" dirty="0">
                <a:solidFill>
                  <a:srgbClr val="363636"/>
                </a:solidFill>
                <a:latin typeface="AlibabaPuHuiTi-Alibaba-PuHuiTi" pitchFamily="34" charset="0"/>
                <a:ea typeface="AlibabaPuHuiTi-Alibaba-PuHuiTi" pitchFamily="34" charset="-122"/>
                <a:cs typeface="AlibabaPuHuiTi-Alibaba-PuHuiTi" pitchFamily="34" charset="-120"/>
              </a:rPr>
              <a:t>3</a:t>
            </a:r>
            <a:endParaRPr lang="en-US" sz="2170" dirty="0"/>
          </a:p>
        </p:txBody>
      </p:sp>
      <p:sp>
        <p:nvSpPr>
          <p:cNvPr id="33" name="Text 11"/>
          <p:cNvSpPr/>
          <p:nvPr/>
        </p:nvSpPr>
        <p:spPr>
          <a:xfrm>
            <a:off x="12024360" y="4983480"/>
            <a:ext cx="164592" cy="374904"/>
          </a:xfrm>
          <a:prstGeom prst="rect">
            <a:avLst/>
          </a:prstGeom>
          <a:noFill/>
          <a:ln/>
        </p:spPr>
        <p:txBody>
          <a:bodyPr wrap="none" lIns="0" tIns="0" rIns="0" bIns="0" rtlCol="0" anchor="ctr"/>
          <a:lstStyle/>
          <a:p>
            <a:pPr marL="0" indent="0" algn="l">
              <a:lnSpc>
                <a:spcPts val="2600"/>
              </a:lnSpc>
              <a:buNone/>
            </a:pPr>
            <a:r>
              <a:rPr lang="en-US" sz="2170" dirty="0">
                <a:solidFill>
                  <a:srgbClr val="363636"/>
                </a:solidFill>
                <a:latin typeface="AlibabaPuHuiTi-Alibaba-PuHuiTi" pitchFamily="34" charset="0"/>
                <a:ea typeface="AlibabaPuHuiTi-Alibaba-PuHuiTi" pitchFamily="34" charset="-122"/>
                <a:cs typeface="AlibabaPuHuiTi-Alibaba-PuHuiTi" pitchFamily="34" charset="-120"/>
              </a:rPr>
              <a:t>6</a:t>
            </a:r>
            <a:endParaRPr lang="en-US" sz="2170" dirty="0"/>
          </a:p>
        </p:txBody>
      </p:sp>
      <p:sp>
        <p:nvSpPr>
          <p:cNvPr id="34" name="Text 12"/>
          <p:cNvSpPr/>
          <p:nvPr/>
        </p:nvSpPr>
        <p:spPr>
          <a:xfrm>
            <a:off x="11795760" y="5678424"/>
            <a:ext cx="1828800" cy="1225296"/>
          </a:xfrm>
          <a:prstGeom prst="rect">
            <a:avLst/>
          </a:prstGeom>
          <a:noFill/>
          <a:ln/>
        </p:spPr>
        <p:txBody>
          <a:bodyPr wrap="square" lIns="0" tIns="0" rIns="0" bIns="0" rtlCol="0" anchor="ctr"/>
          <a:lstStyle/>
          <a:p>
            <a:pPr marL="0" indent="0" algn="l">
              <a:lnSpc>
                <a:spcPts val="2410"/>
              </a:lnSpc>
              <a:buNone/>
            </a:pPr>
            <a:r>
              <a:rPr lang="en-US" sz="1600" dirty="0">
                <a:solidFill>
                  <a:srgbClr val="1D1D1D"/>
                </a:solidFill>
                <a:latin typeface="AlibabaPuHuiTi-Alibaba-PuHuiTi" pitchFamily="34" charset="0"/>
                <a:ea typeface="AlibabaPuHuiTi-Alibaba-PuHuiTi" pitchFamily="34" charset="-122"/>
                <a:cs typeface="AlibabaPuHuiTi-Alibaba-PuHuiTi" pitchFamily="34" charset="-120"/>
              </a:rPr>
              <a:t>Pandas &amp; NumPy: data handling and feature engineering</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95728"/>
          </a:xfrm>
          <a:prstGeom prst="rect">
            <a:avLst/>
          </a:prstGeom>
        </p:spPr>
      </p:pic>
      <p:sp>
        <p:nvSpPr>
          <p:cNvPr id="4" name="Text 0"/>
          <p:cNvSpPr/>
          <p:nvPr/>
        </p:nvSpPr>
        <p:spPr>
          <a:xfrm>
            <a:off x="795528" y="3118104"/>
            <a:ext cx="13048488" cy="585216"/>
          </a:xfrm>
          <a:prstGeom prst="rect">
            <a:avLst/>
          </a:prstGeom>
          <a:noFill/>
          <a:ln/>
        </p:spPr>
        <p:txBody>
          <a:bodyPr wrap="none" lIns="0" tIns="0" rIns="0" bIns="0" rtlCol="0" anchor="ctr"/>
          <a:lstStyle/>
          <a:p>
            <a:pPr marL="0" indent="0" algn="l">
              <a:lnSpc>
                <a:spcPts val="4550"/>
              </a:lnSpc>
              <a:buNone/>
            </a:pPr>
            <a:r>
              <a:rPr lang="en-US" sz="3790" dirty="0">
                <a:solidFill>
                  <a:srgbClr val="000000"/>
                </a:solidFill>
                <a:latin typeface="AlibabaPuHuiTi-Alibaba-PuHuiTi" pitchFamily="34" charset="0"/>
                <a:ea typeface="AlibabaPuHuiTi-Alibaba-PuHuiTi" pitchFamily="34" charset="-122"/>
                <a:cs typeface="AlibabaPuHuiTi-Alibaba-PuHuiTi" pitchFamily="34" charset="-120"/>
              </a:rPr>
              <a:t>4. Installation</a:t>
            </a:r>
            <a:endParaRPr lang="en-US" sz="3790" dirty="0"/>
          </a:p>
        </p:txBody>
      </p:sp>
      <p:sp>
        <p:nvSpPr>
          <p:cNvPr id="5" name="Text 1"/>
          <p:cNvSpPr/>
          <p:nvPr/>
        </p:nvSpPr>
        <p:spPr>
          <a:xfrm>
            <a:off x="795528" y="3913632"/>
            <a:ext cx="13048488" cy="292608"/>
          </a:xfrm>
          <a:prstGeom prst="rect">
            <a:avLst/>
          </a:prstGeom>
          <a:noFill/>
          <a:ln/>
        </p:spPr>
        <p:txBody>
          <a:bodyPr wrap="none" lIns="0" tIns="0" rIns="0" bIns="0" rtlCol="0" anchor="ctr"/>
          <a:lstStyle/>
          <a:p>
            <a:pPr marL="0" indent="0" algn="l">
              <a:lnSpc>
                <a:spcPts val="2270"/>
              </a:lnSpc>
              <a:buNone/>
            </a:pPr>
            <a:r>
              <a:rPr lang="en-US" sz="1510" dirty="0">
                <a:solidFill>
                  <a:srgbClr val="1D1D1D"/>
                </a:solidFill>
                <a:latin typeface="AlibabaPuHuiTi-Alibaba-PuHuiTi" pitchFamily="34" charset="0"/>
                <a:ea typeface="AlibabaPuHuiTi-Alibaba-PuHuiTi" pitchFamily="34" charset="-122"/>
                <a:cs typeface="AlibabaPuHuiTi-Alibaba-PuHuiTi" pitchFamily="34" charset="-120"/>
              </a:rPr>
              <a:t>Clone the repository:</a:t>
            </a:r>
            <a:endParaRPr lang="en-US" sz="1510" dirty="0"/>
          </a:p>
        </p:txBody>
      </p:sp>
      <p:sp>
        <p:nvSpPr>
          <p:cNvPr id="6" name="Text 2"/>
          <p:cNvSpPr/>
          <p:nvPr/>
        </p:nvSpPr>
        <p:spPr>
          <a:xfrm>
            <a:off x="795528" y="4416552"/>
            <a:ext cx="13048488" cy="292608"/>
          </a:xfrm>
          <a:prstGeom prst="rect">
            <a:avLst/>
          </a:prstGeom>
          <a:noFill/>
          <a:ln/>
        </p:spPr>
        <p:txBody>
          <a:bodyPr wrap="none" lIns="0" tIns="0" rIns="0" bIns="0" rtlCol="0" anchor="ctr"/>
          <a:lstStyle/>
          <a:p>
            <a:pPr marL="0" indent="0" algn="l">
              <a:lnSpc>
                <a:spcPts val="2270"/>
              </a:lnSpc>
              <a:buNone/>
            </a:pPr>
            <a:r>
              <a:rPr lang="en-US" sz="1510" dirty="0">
                <a:solidFill>
                  <a:srgbClr val="1D1D1D"/>
                </a:solidFill>
                <a:latin typeface="AlibabaPuHuiTi-Alibaba-PuHuiTi" pitchFamily="34" charset="0"/>
                <a:ea typeface="AlibabaPuHuiTi-Alibaba-PuHuiTi" pitchFamily="34" charset="-122"/>
                <a:cs typeface="AlibabaPuHuiTi-Alibaba-PuHuiTi" pitchFamily="34" charset="-120"/>
              </a:rPr>
              <a:t>git clone https://github.com//sales-forecast-dashboard.git cd sales-forecast-dashboard</a:t>
            </a:r>
            <a:endParaRPr lang="en-US" sz="1510" dirty="0"/>
          </a:p>
        </p:txBody>
      </p:sp>
      <p:sp>
        <p:nvSpPr>
          <p:cNvPr id="7" name="Text 3"/>
          <p:cNvSpPr/>
          <p:nvPr/>
        </p:nvSpPr>
        <p:spPr>
          <a:xfrm>
            <a:off x="795528" y="4919472"/>
            <a:ext cx="13048488" cy="292608"/>
          </a:xfrm>
          <a:prstGeom prst="rect">
            <a:avLst/>
          </a:prstGeom>
          <a:noFill/>
          <a:ln/>
        </p:spPr>
        <p:txBody>
          <a:bodyPr wrap="none" lIns="0" tIns="0" rIns="0" bIns="0" rtlCol="0" anchor="ctr"/>
          <a:lstStyle/>
          <a:p>
            <a:pPr marL="0" indent="0" algn="l">
              <a:lnSpc>
                <a:spcPts val="2270"/>
              </a:lnSpc>
              <a:buNone/>
            </a:pPr>
            <a:r>
              <a:rPr lang="en-US" sz="1510" dirty="0">
                <a:solidFill>
                  <a:srgbClr val="1D1D1D"/>
                </a:solidFill>
                <a:latin typeface="AlibabaPuHuiTi-Alibaba-PuHuiTi" pitchFamily="34" charset="0"/>
                <a:ea typeface="AlibabaPuHuiTi-Alibaba-PuHuiTi" pitchFamily="34" charset="-122"/>
                <a:cs typeface="AlibabaPuHuiTi-Alibaba-PuHuiTi" pitchFamily="34" charset="-120"/>
              </a:rPr>
              <a:t>Install dependencies:</a:t>
            </a:r>
            <a:endParaRPr lang="en-US" sz="1510" dirty="0"/>
          </a:p>
        </p:txBody>
      </p:sp>
      <p:sp>
        <p:nvSpPr>
          <p:cNvPr id="8" name="Text 4"/>
          <p:cNvSpPr/>
          <p:nvPr/>
        </p:nvSpPr>
        <p:spPr>
          <a:xfrm>
            <a:off x="795528" y="5431536"/>
            <a:ext cx="13048488" cy="292608"/>
          </a:xfrm>
          <a:prstGeom prst="rect">
            <a:avLst/>
          </a:prstGeom>
          <a:noFill/>
          <a:ln/>
        </p:spPr>
        <p:txBody>
          <a:bodyPr wrap="none" lIns="0" tIns="0" rIns="0" bIns="0" rtlCol="0" anchor="ctr"/>
          <a:lstStyle/>
          <a:p>
            <a:pPr marL="0" indent="0" algn="l">
              <a:lnSpc>
                <a:spcPts val="2270"/>
              </a:lnSpc>
              <a:buNone/>
            </a:pPr>
            <a:r>
              <a:rPr lang="en-US" sz="1510" dirty="0">
                <a:solidFill>
                  <a:srgbClr val="1D1D1D"/>
                </a:solidFill>
                <a:latin typeface="AlibabaPuHuiTi-Alibaba-PuHuiTi" pitchFamily="34" charset="0"/>
                <a:ea typeface="AlibabaPuHuiTi-Alibaba-PuHuiTi" pitchFamily="34" charset="-122"/>
                <a:cs typeface="AlibabaPuHuiTi-Alibaba-PuHuiTi" pitchFamily="34" charset="-120"/>
              </a:rPr>
              <a:t>pip install -r requirements.txt</a:t>
            </a:r>
            <a:endParaRPr lang="en-US" sz="1510" dirty="0"/>
          </a:p>
        </p:txBody>
      </p:sp>
      <p:sp>
        <p:nvSpPr>
          <p:cNvPr id="9" name="Text 5"/>
          <p:cNvSpPr/>
          <p:nvPr/>
        </p:nvSpPr>
        <p:spPr>
          <a:xfrm>
            <a:off x="795528" y="5934456"/>
            <a:ext cx="13048488" cy="292608"/>
          </a:xfrm>
          <a:prstGeom prst="rect">
            <a:avLst/>
          </a:prstGeom>
          <a:noFill/>
          <a:ln/>
        </p:spPr>
        <p:txBody>
          <a:bodyPr wrap="none" lIns="0" tIns="0" rIns="0" bIns="0" rtlCol="0" anchor="ctr"/>
          <a:lstStyle/>
          <a:p>
            <a:pPr marL="0" indent="0" algn="l">
              <a:lnSpc>
                <a:spcPts val="2270"/>
              </a:lnSpc>
              <a:buNone/>
            </a:pPr>
            <a:r>
              <a:rPr lang="en-US" sz="1510" dirty="0">
                <a:solidFill>
                  <a:srgbClr val="1D1D1D"/>
                </a:solidFill>
                <a:latin typeface="AlibabaPuHuiTi-Alibaba-PuHuiTi" pitchFamily="34" charset="0"/>
                <a:ea typeface="AlibabaPuHuiTi-Alibaba-PuHuiTi" pitchFamily="34" charset="-122"/>
                <a:cs typeface="AlibabaPuHuiTi-Alibaba-PuHuiTi" pitchFamily="34" charset="-120"/>
              </a:rPr>
              <a:t>Run the Streamlit app:</a:t>
            </a:r>
            <a:endParaRPr lang="en-US" sz="1510" dirty="0"/>
          </a:p>
        </p:txBody>
      </p:sp>
      <p:sp>
        <p:nvSpPr>
          <p:cNvPr id="10" name="Text 6"/>
          <p:cNvSpPr/>
          <p:nvPr/>
        </p:nvSpPr>
        <p:spPr>
          <a:xfrm>
            <a:off x="795528" y="6437376"/>
            <a:ext cx="13048488" cy="292608"/>
          </a:xfrm>
          <a:prstGeom prst="rect">
            <a:avLst/>
          </a:prstGeom>
          <a:noFill/>
          <a:ln/>
        </p:spPr>
        <p:txBody>
          <a:bodyPr wrap="none" lIns="0" tIns="0" rIns="0" bIns="0" rtlCol="0" anchor="ctr"/>
          <a:lstStyle/>
          <a:p>
            <a:pPr marL="0" indent="0" algn="l">
              <a:lnSpc>
                <a:spcPts val="2270"/>
              </a:lnSpc>
              <a:buNone/>
            </a:pPr>
            <a:r>
              <a:rPr lang="en-US" sz="1510" dirty="0">
                <a:solidFill>
                  <a:srgbClr val="1D1D1D"/>
                </a:solidFill>
                <a:latin typeface="AlibabaPuHuiTi-Alibaba-PuHuiTi" pitchFamily="34" charset="0"/>
                <a:ea typeface="AlibabaPuHuiTi-Alibaba-PuHuiTi" pitchFamily="34" charset="-122"/>
                <a:cs typeface="AlibabaPuHuiTi-Alibaba-PuHuiTi" pitchFamily="34" charset="-120"/>
              </a:rPr>
              <a:t>streamlit run app.py</a:t>
            </a:r>
            <a:endParaRPr lang="en-US" sz="1510" dirty="0"/>
          </a:p>
        </p:txBody>
      </p:sp>
      <p:sp>
        <p:nvSpPr>
          <p:cNvPr id="11" name="Text 7"/>
          <p:cNvSpPr/>
          <p:nvPr/>
        </p:nvSpPr>
        <p:spPr>
          <a:xfrm>
            <a:off x="795528" y="6940296"/>
            <a:ext cx="13048488" cy="292608"/>
          </a:xfrm>
          <a:prstGeom prst="rect">
            <a:avLst/>
          </a:prstGeom>
          <a:noFill/>
          <a:ln/>
        </p:spPr>
        <p:txBody>
          <a:bodyPr wrap="none" lIns="0" tIns="0" rIns="0" bIns="0" rtlCol="0" anchor="ctr"/>
          <a:lstStyle/>
          <a:p>
            <a:pPr marL="0" indent="0" algn="l">
              <a:lnSpc>
                <a:spcPts val="2270"/>
              </a:lnSpc>
              <a:buNone/>
            </a:pPr>
            <a:r>
              <a:rPr lang="en-US" sz="1510" dirty="0">
                <a:solidFill>
                  <a:srgbClr val="1D1D1D"/>
                </a:solidFill>
                <a:latin typeface="AlibabaPuHuiTi-Alibaba-PuHuiTi" pitchFamily="34" charset="0"/>
                <a:ea typeface="AlibabaPuHuiTi-Alibaba-PuHuiTi" pitchFamily="34" charset="-122"/>
                <a:cs typeface="AlibabaPuHuiTi-Alibaba-PuHuiTi" pitchFamily="34" charset="-120"/>
              </a:rPr>
              <a:t>Then open your browser and go to 👉 http://localhost:8501</a:t>
            </a:r>
            <a:endParaRPr lang="en-US" sz="151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795528" y="2843784"/>
            <a:ext cx="8074152" cy="685800"/>
          </a:xfrm>
          <a:prstGeom prst="rect">
            <a:avLst/>
          </a:prstGeom>
          <a:noFill/>
          <a:ln/>
        </p:spPr>
        <p:txBody>
          <a:bodyPr wrap="none" lIns="0" tIns="0" rIns="0" bIns="0" rtlCol="0" anchor="ctr"/>
          <a:lstStyle/>
          <a:p>
            <a:pPr marL="0" indent="0" algn="l">
              <a:lnSpc>
                <a:spcPts val="5350"/>
              </a:lnSpc>
              <a:buNone/>
            </a:pPr>
            <a:r>
              <a:rPr lang="en-US" sz="4460" dirty="0">
                <a:solidFill>
                  <a:srgbClr val="000000"/>
                </a:solidFill>
                <a:latin typeface="AlibabaPuHuiTi-Alibaba-PuHuiTi" pitchFamily="34" charset="0"/>
                <a:ea typeface="AlibabaPuHuiTi-Alibaba-PuHuiTi" pitchFamily="34" charset="-122"/>
                <a:cs typeface="AlibabaPuHuiTi-Alibaba-PuHuiTi" pitchFamily="34" charset="-120"/>
              </a:rPr>
              <a:t>5. Usage</a:t>
            </a:r>
            <a:endParaRPr lang="en-US" sz="4460" dirty="0"/>
          </a:p>
        </p:txBody>
      </p:sp>
      <p:sp>
        <p:nvSpPr>
          <p:cNvPr id="5" name="Text 1"/>
          <p:cNvSpPr/>
          <p:nvPr/>
        </p:nvSpPr>
        <p:spPr>
          <a:xfrm>
            <a:off x="795528" y="3776472"/>
            <a:ext cx="8074152" cy="1362456"/>
          </a:xfrm>
          <a:prstGeom prst="rect">
            <a:avLst/>
          </a:prstGeom>
          <a:noFill/>
          <a:ln/>
        </p:spPr>
        <p:txBody>
          <a:bodyPr wrap="square" lIns="0" tIns="0" rIns="0" bIns="0" rtlCol="0" anchor="ctr"/>
          <a:lstStyle/>
          <a:p>
            <a:pPr marL="0" indent="0" algn="l">
              <a:lnSpc>
                <a:spcPts val="2670"/>
              </a:lnSpc>
              <a:buNone/>
            </a:pPr>
            <a:r>
              <a:rPr lang="en-US" sz="1780" dirty="0">
                <a:solidFill>
                  <a:srgbClr val="1D1D1D"/>
                </a:solidFill>
                <a:latin typeface="AlibabaPuHuiTi-Alibaba-PuHuiTi" pitchFamily="34" charset="0"/>
                <a:ea typeface="AlibabaPuHuiTi-Alibaba-PuHuiTi" pitchFamily="34" charset="-122"/>
                <a:cs typeface="AlibabaPuHuiTi-Alibaba-PuHuiTi" pitchFamily="34" charset="-120"/>
              </a:rPr>
              <a:t>Upload your historical sales data (date, sales) in CSV format. Choose forecast horizon (1–12 months) using the sidebar slider. Optionally, retrain the model using custom hyperparameters. View forecast plots with confidence intervals. Download your forecast results as a CSV file.</a:t>
            </a:r>
            <a:endParaRPr lang="en-US" sz="178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905246"/>
          </a:xfrm>
          <a:prstGeom prst="rect">
            <a:avLst/>
          </a:prstGeom>
        </p:spPr>
      </p:pic>
      <p:sp>
        <p:nvSpPr>
          <p:cNvPr id="4" name="Text 0"/>
          <p:cNvSpPr/>
          <p:nvPr/>
        </p:nvSpPr>
        <p:spPr>
          <a:xfrm>
            <a:off x="795528" y="4517136"/>
            <a:ext cx="13048488" cy="685800"/>
          </a:xfrm>
          <a:prstGeom prst="rect">
            <a:avLst/>
          </a:prstGeom>
          <a:noFill/>
          <a:ln/>
        </p:spPr>
        <p:txBody>
          <a:bodyPr wrap="none" lIns="0" tIns="0" rIns="0" bIns="0" rtlCol="0" anchor="ctr"/>
          <a:lstStyle/>
          <a:p>
            <a:pPr marL="0" indent="0" algn="l">
              <a:lnSpc>
                <a:spcPts val="5350"/>
              </a:lnSpc>
              <a:buNone/>
            </a:pPr>
            <a:r>
              <a:rPr lang="en-US" sz="4460" dirty="0">
                <a:solidFill>
                  <a:srgbClr val="000000"/>
                </a:solidFill>
                <a:latin typeface="AlibabaPuHuiTi-Alibaba-PuHuiTi" pitchFamily="34" charset="0"/>
                <a:ea typeface="AlibabaPuHuiTi-Alibaba-PuHuiTi" pitchFamily="34" charset="-122"/>
                <a:cs typeface="AlibabaPuHuiTi-Alibaba-PuHuiTi" pitchFamily="34" charset="-120"/>
              </a:rPr>
              <a:t>6. Example Input CSV</a:t>
            </a:r>
            <a:endParaRPr lang="en-US" sz="4460" dirty="0"/>
          </a:p>
        </p:txBody>
      </p:sp>
      <p:sp>
        <p:nvSpPr>
          <p:cNvPr id="5" name="Text 1"/>
          <p:cNvSpPr/>
          <p:nvPr/>
        </p:nvSpPr>
        <p:spPr>
          <a:xfrm>
            <a:off x="795528" y="5449824"/>
            <a:ext cx="13048488" cy="347472"/>
          </a:xfrm>
          <a:prstGeom prst="rect">
            <a:avLst/>
          </a:prstGeom>
          <a:noFill/>
          <a:ln/>
        </p:spPr>
        <p:txBody>
          <a:bodyPr wrap="none" lIns="0" tIns="0" rIns="0" bIns="0" rtlCol="0" anchor="ctr"/>
          <a:lstStyle/>
          <a:p>
            <a:pPr marL="0" indent="0" algn="l">
              <a:lnSpc>
                <a:spcPts val="2670"/>
              </a:lnSpc>
              <a:buNone/>
            </a:pPr>
            <a:r>
              <a:rPr lang="en-US" sz="1780" dirty="0">
                <a:solidFill>
                  <a:srgbClr val="1D1D1D"/>
                </a:solidFill>
                <a:latin typeface="AlibabaPuHuiTi-Alibaba-PuHuiTi" pitchFamily="34" charset="0"/>
                <a:ea typeface="AlibabaPuHuiTi-Alibaba-PuHuiTi" pitchFamily="34" charset="-122"/>
                <a:cs typeface="AlibabaPuHuiTi-Alibaba-PuHuiTi" pitchFamily="34" charset="-120"/>
              </a:rPr>
              <a:t>date,sales 2020-01-01,1540 2020-02-01,1600 2020-03-01,1625 2020-04-01,1580 2020-05-01,1655 ...</a:t>
            </a:r>
            <a:endParaRPr lang="en-US" sz="178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852160" cy="8238744"/>
          </a:xfrm>
          <a:prstGeom prst="rect">
            <a:avLst/>
          </a:prstGeom>
        </p:spPr>
      </p:pic>
      <p:pic>
        <p:nvPicPr>
          <p:cNvPr id="4" name="Image 2" descr="preencoded.png"/>
          <p:cNvPicPr>
            <a:picLocks noChangeAspect="1"/>
          </p:cNvPicPr>
          <p:nvPr/>
        </p:nvPicPr>
        <p:blipFill>
          <a:blip r:embed="rId5"/>
          <a:stretch>
            <a:fillRect/>
          </a:stretch>
        </p:blipFill>
        <p:spPr>
          <a:xfrm>
            <a:off x="6638544" y="2642616"/>
            <a:ext cx="3520440" cy="1847088"/>
          </a:xfrm>
          <a:prstGeom prst="rect">
            <a:avLst/>
          </a:prstGeom>
        </p:spPr>
      </p:pic>
      <p:pic>
        <p:nvPicPr>
          <p:cNvPr id="5" name="Image 3" descr="preencoded.png"/>
          <p:cNvPicPr>
            <a:picLocks noChangeAspect="1"/>
          </p:cNvPicPr>
          <p:nvPr/>
        </p:nvPicPr>
        <p:blipFill>
          <a:blip r:embed="rId6"/>
          <a:stretch>
            <a:fillRect/>
          </a:stretch>
        </p:blipFill>
        <p:spPr>
          <a:xfrm>
            <a:off x="6638544" y="4690872"/>
            <a:ext cx="3520440" cy="1847088"/>
          </a:xfrm>
          <a:prstGeom prst="rect">
            <a:avLst/>
          </a:prstGeom>
        </p:spPr>
      </p:pic>
      <p:pic>
        <p:nvPicPr>
          <p:cNvPr id="6" name="Image 4" descr="preencoded.png"/>
          <p:cNvPicPr>
            <a:picLocks noChangeAspect="1"/>
          </p:cNvPicPr>
          <p:nvPr/>
        </p:nvPicPr>
        <p:blipFill>
          <a:blip r:embed="rId7"/>
          <a:stretch>
            <a:fillRect/>
          </a:stretch>
        </p:blipFill>
        <p:spPr>
          <a:xfrm>
            <a:off x="10341864" y="2642616"/>
            <a:ext cx="3520440" cy="1847088"/>
          </a:xfrm>
          <a:prstGeom prst="rect">
            <a:avLst/>
          </a:prstGeom>
        </p:spPr>
      </p:pic>
      <p:pic>
        <p:nvPicPr>
          <p:cNvPr id="7" name="Image 5" descr="preencoded.png"/>
          <p:cNvPicPr>
            <a:picLocks noChangeAspect="1"/>
          </p:cNvPicPr>
          <p:nvPr/>
        </p:nvPicPr>
        <p:blipFill>
          <a:blip r:embed="rId8"/>
          <a:stretch>
            <a:fillRect/>
          </a:stretch>
        </p:blipFill>
        <p:spPr>
          <a:xfrm>
            <a:off x="10341864" y="4690872"/>
            <a:ext cx="3520440" cy="1847088"/>
          </a:xfrm>
          <a:prstGeom prst="rect">
            <a:avLst/>
          </a:prstGeom>
        </p:spPr>
      </p:pic>
      <p:pic>
        <p:nvPicPr>
          <p:cNvPr id="8" name="Image 6" descr="preencoded.png"/>
          <p:cNvPicPr>
            <a:picLocks noChangeAspect="1"/>
          </p:cNvPicPr>
          <p:nvPr/>
        </p:nvPicPr>
        <p:blipFill>
          <a:blip r:embed="rId9"/>
          <a:stretch>
            <a:fillRect/>
          </a:stretch>
        </p:blipFill>
        <p:spPr>
          <a:xfrm>
            <a:off x="6665976" y="3328416"/>
            <a:ext cx="3456432" cy="1133856"/>
          </a:xfrm>
          <a:prstGeom prst="rect">
            <a:avLst/>
          </a:prstGeom>
        </p:spPr>
      </p:pic>
      <p:pic>
        <p:nvPicPr>
          <p:cNvPr id="9" name="Image 7" descr="preencoded.png"/>
          <p:cNvPicPr>
            <a:picLocks noChangeAspect="1"/>
          </p:cNvPicPr>
          <p:nvPr/>
        </p:nvPicPr>
        <p:blipFill>
          <a:blip r:embed="rId9"/>
          <a:stretch>
            <a:fillRect/>
          </a:stretch>
        </p:blipFill>
        <p:spPr>
          <a:xfrm>
            <a:off x="6665976" y="5367528"/>
            <a:ext cx="3456432" cy="1133856"/>
          </a:xfrm>
          <a:prstGeom prst="rect">
            <a:avLst/>
          </a:prstGeom>
        </p:spPr>
      </p:pic>
      <p:pic>
        <p:nvPicPr>
          <p:cNvPr id="10" name="Image 8" descr="preencoded.png"/>
          <p:cNvPicPr>
            <a:picLocks noChangeAspect="1"/>
          </p:cNvPicPr>
          <p:nvPr/>
        </p:nvPicPr>
        <p:blipFill>
          <a:blip r:embed="rId9"/>
          <a:stretch>
            <a:fillRect/>
          </a:stretch>
        </p:blipFill>
        <p:spPr>
          <a:xfrm>
            <a:off x="10369296" y="3328416"/>
            <a:ext cx="3456432" cy="1133856"/>
          </a:xfrm>
          <a:prstGeom prst="rect">
            <a:avLst/>
          </a:prstGeom>
        </p:spPr>
      </p:pic>
      <p:pic>
        <p:nvPicPr>
          <p:cNvPr id="11" name="Image 9" descr="preencoded.png"/>
          <p:cNvPicPr>
            <a:picLocks noChangeAspect="1"/>
          </p:cNvPicPr>
          <p:nvPr/>
        </p:nvPicPr>
        <p:blipFill>
          <a:blip r:embed="rId9"/>
          <a:stretch>
            <a:fillRect/>
          </a:stretch>
        </p:blipFill>
        <p:spPr>
          <a:xfrm>
            <a:off x="10369296" y="5367528"/>
            <a:ext cx="3456432" cy="1133856"/>
          </a:xfrm>
          <a:prstGeom prst="rect">
            <a:avLst/>
          </a:prstGeom>
        </p:spPr>
      </p:pic>
      <p:pic>
        <p:nvPicPr>
          <p:cNvPr id="12" name="Image 10" descr="preencoded.png"/>
          <p:cNvPicPr>
            <a:picLocks noChangeAspect="1"/>
          </p:cNvPicPr>
          <p:nvPr/>
        </p:nvPicPr>
        <p:blipFill>
          <a:blip r:embed="rId10"/>
          <a:stretch>
            <a:fillRect/>
          </a:stretch>
        </p:blipFill>
        <p:spPr>
          <a:xfrm>
            <a:off x="6647688" y="2642616"/>
            <a:ext cx="3483864" cy="685800"/>
          </a:xfrm>
          <a:prstGeom prst="rect">
            <a:avLst/>
          </a:prstGeom>
        </p:spPr>
      </p:pic>
      <p:pic>
        <p:nvPicPr>
          <p:cNvPr id="13" name="Image 11" descr="preencoded.png"/>
          <p:cNvPicPr>
            <a:picLocks noChangeAspect="1"/>
          </p:cNvPicPr>
          <p:nvPr/>
        </p:nvPicPr>
        <p:blipFill>
          <a:blip r:embed="rId11"/>
          <a:stretch>
            <a:fillRect/>
          </a:stretch>
        </p:blipFill>
        <p:spPr>
          <a:xfrm>
            <a:off x="6647688" y="4690872"/>
            <a:ext cx="3483864" cy="685800"/>
          </a:xfrm>
          <a:prstGeom prst="rect">
            <a:avLst/>
          </a:prstGeom>
        </p:spPr>
      </p:pic>
      <p:pic>
        <p:nvPicPr>
          <p:cNvPr id="14" name="Image 12" descr="preencoded.png"/>
          <p:cNvPicPr>
            <a:picLocks noChangeAspect="1"/>
          </p:cNvPicPr>
          <p:nvPr/>
        </p:nvPicPr>
        <p:blipFill>
          <a:blip r:embed="rId12"/>
          <a:stretch>
            <a:fillRect/>
          </a:stretch>
        </p:blipFill>
        <p:spPr>
          <a:xfrm>
            <a:off x="10360152" y="2642616"/>
            <a:ext cx="3483864" cy="685800"/>
          </a:xfrm>
          <a:prstGeom prst="rect">
            <a:avLst/>
          </a:prstGeom>
        </p:spPr>
      </p:pic>
      <p:pic>
        <p:nvPicPr>
          <p:cNvPr id="15" name="Image 13" descr="preencoded.png"/>
          <p:cNvPicPr>
            <a:picLocks noChangeAspect="1"/>
          </p:cNvPicPr>
          <p:nvPr/>
        </p:nvPicPr>
        <p:blipFill>
          <a:blip r:embed="rId13"/>
          <a:stretch>
            <a:fillRect/>
          </a:stretch>
        </p:blipFill>
        <p:spPr>
          <a:xfrm>
            <a:off x="10360152" y="4690872"/>
            <a:ext cx="3483864" cy="685800"/>
          </a:xfrm>
          <a:prstGeom prst="rect">
            <a:avLst/>
          </a:prstGeom>
        </p:spPr>
      </p:pic>
      <p:sp>
        <p:nvSpPr>
          <p:cNvPr id="16" name="Text 0"/>
          <p:cNvSpPr/>
          <p:nvPr/>
        </p:nvSpPr>
        <p:spPr>
          <a:xfrm>
            <a:off x="6647688" y="1728216"/>
            <a:ext cx="7196328" cy="685800"/>
          </a:xfrm>
          <a:prstGeom prst="rect">
            <a:avLst/>
          </a:prstGeom>
          <a:noFill/>
          <a:ln/>
        </p:spPr>
        <p:txBody>
          <a:bodyPr wrap="none" lIns="0" tIns="0" rIns="0" bIns="0" rtlCol="0" anchor="ctr"/>
          <a:lstStyle/>
          <a:p>
            <a:pPr marL="0" indent="0" algn="l">
              <a:lnSpc>
                <a:spcPts val="5350"/>
              </a:lnSpc>
              <a:buNone/>
            </a:pPr>
            <a:r>
              <a:rPr lang="en-US" sz="4460" dirty="0">
                <a:solidFill>
                  <a:srgbClr val="000000"/>
                </a:solidFill>
                <a:latin typeface="AlibabaPuHuiTi-Alibaba-PuHuiTi" pitchFamily="34" charset="0"/>
                <a:ea typeface="AlibabaPuHuiTi-Alibaba-PuHuiTi" pitchFamily="34" charset="-122"/>
                <a:cs typeface="AlibabaPuHuiTi-Alibaba-PuHuiTi" pitchFamily="34" charset="-120"/>
              </a:rPr>
              <a:t>7. Example Output</a:t>
            </a:r>
            <a:endParaRPr lang="en-US" sz="4460" dirty="0"/>
          </a:p>
        </p:txBody>
      </p:sp>
      <p:sp>
        <p:nvSpPr>
          <p:cNvPr id="17" name="Text 1"/>
          <p:cNvSpPr/>
          <p:nvPr/>
        </p:nvSpPr>
        <p:spPr>
          <a:xfrm>
            <a:off x="6894576" y="3557016"/>
            <a:ext cx="2999232" cy="685800"/>
          </a:xfrm>
          <a:prstGeom prst="rect">
            <a:avLst/>
          </a:prstGeom>
          <a:noFill/>
          <a:ln/>
        </p:spPr>
        <p:txBody>
          <a:bodyPr wrap="square" lIns="0" tIns="0" rIns="0" bIns="0" rtlCol="0" anchor="ctr"/>
          <a:lstStyle/>
          <a:p>
            <a:pPr marL="0" indent="0" algn="l">
              <a:lnSpc>
                <a:spcPts val="2670"/>
              </a:lnSpc>
              <a:buNone/>
            </a:pPr>
            <a:r>
              <a:rPr lang="en-US" sz="1780" dirty="0">
                <a:solidFill>
                  <a:srgbClr val="1D1D1D"/>
                </a:solidFill>
                <a:latin typeface="AlibabaPuHuiTi-Alibaba-PuHuiTi" pitchFamily="34" charset="0"/>
                <a:ea typeface="AlibabaPuHuiTi-Alibaba-PuHuiTi" pitchFamily="34" charset="-122"/>
                <a:cs typeface="AlibabaPuHuiTi-Alibaba-PuHuiTi" pitchFamily="34" charset="-120"/>
              </a:rPr>
              <a:t>Line chart showing historical vs predicted sales</a:t>
            </a:r>
            <a:endParaRPr lang="en-US" sz="1780" dirty="0"/>
          </a:p>
        </p:txBody>
      </p:sp>
      <p:sp>
        <p:nvSpPr>
          <p:cNvPr id="18" name="Text 2"/>
          <p:cNvSpPr/>
          <p:nvPr/>
        </p:nvSpPr>
        <p:spPr>
          <a:xfrm>
            <a:off x="8293608" y="2752344"/>
            <a:ext cx="201168" cy="466344"/>
          </a:xfrm>
          <a:prstGeom prst="rect">
            <a:avLst/>
          </a:prstGeom>
          <a:noFill/>
          <a:ln/>
        </p:spPr>
        <p:txBody>
          <a:bodyPr wrap="none" lIns="0" tIns="0" rIns="0" bIns="0" rtlCol="0" anchor="ctr"/>
          <a:lstStyle/>
          <a:p>
            <a:pPr marL="0" indent="0" algn="l">
              <a:lnSpc>
                <a:spcPts val="3210"/>
              </a:lnSpc>
              <a:buNone/>
            </a:pPr>
            <a:r>
              <a:rPr lang="en-US" sz="2670" dirty="0">
                <a:solidFill>
                  <a:srgbClr val="424242"/>
                </a:solidFill>
                <a:latin typeface="AlibabaPuHuiTi-Alibaba-PuHuiTi" pitchFamily="34" charset="0"/>
                <a:ea typeface="AlibabaPuHuiTi-Alibaba-PuHuiTi" pitchFamily="34" charset="-122"/>
                <a:cs typeface="AlibabaPuHuiTi-Alibaba-PuHuiTi" pitchFamily="34" charset="-120"/>
              </a:rPr>
              <a:t>1</a:t>
            </a:r>
            <a:endParaRPr lang="en-US" sz="2670" dirty="0"/>
          </a:p>
        </p:txBody>
      </p:sp>
      <p:sp>
        <p:nvSpPr>
          <p:cNvPr id="19" name="Text 3"/>
          <p:cNvSpPr/>
          <p:nvPr/>
        </p:nvSpPr>
        <p:spPr>
          <a:xfrm>
            <a:off x="6894576" y="5596128"/>
            <a:ext cx="2999232" cy="685800"/>
          </a:xfrm>
          <a:prstGeom prst="rect">
            <a:avLst/>
          </a:prstGeom>
          <a:noFill/>
          <a:ln/>
        </p:spPr>
        <p:txBody>
          <a:bodyPr wrap="square" lIns="0" tIns="0" rIns="0" bIns="0" rtlCol="0" anchor="ctr"/>
          <a:lstStyle/>
          <a:p>
            <a:pPr marL="0" indent="0" algn="l">
              <a:lnSpc>
                <a:spcPts val="2670"/>
              </a:lnSpc>
              <a:buNone/>
            </a:pPr>
            <a:r>
              <a:rPr lang="en-US" sz="1780" dirty="0">
                <a:solidFill>
                  <a:srgbClr val="1D1D1D"/>
                </a:solidFill>
                <a:latin typeface="AlibabaPuHuiTi-Alibaba-PuHuiTi" pitchFamily="34" charset="0"/>
                <a:ea typeface="AlibabaPuHuiTi-Alibaba-PuHuiTi" pitchFamily="34" charset="-122"/>
                <a:cs typeface="AlibabaPuHuiTi-Alibaba-PuHuiTi" pitchFamily="34" charset="-120"/>
              </a:rPr>
              <a:t>RMSE metric for model accuracy</a:t>
            </a:r>
            <a:endParaRPr lang="en-US" sz="1780" dirty="0"/>
          </a:p>
        </p:txBody>
      </p:sp>
      <p:sp>
        <p:nvSpPr>
          <p:cNvPr id="20" name="Text 4"/>
          <p:cNvSpPr/>
          <p:nvPr/>
        </p:nvSpPr>
        <p:spPr>
          <a:xfrm>
            <a:off x="8293608" y="4800600"/>
            <a:ext cx="201168" cy="466344"/>
          </a:xfrm>
          <a:prstGeom prst="rect">
            <a:avLst/>
          </a:prstGeom>
          <a:noFill/>
          <a:ln/>
        </p:spPr>
        <p:txBody>
          <a:bodyPr wrap="none" lIns="0" tIns="0" rIns="0" bIns="0" rtlCol="0" anchor="ctr"/>
          <a:lstStyle/>
          <a:p>
            <a:pPr marL="0" indent="0" algn="l">
              <a:lnSpc>
                <a:spcPts val="3210"/>
              </a:lnSpc>
              <a:buNone/>
            </a:pPr>
            <a:r>
              <a:rPr lang="en-US" sz="2670" dirty="0">
                <a:solidFill>
                  <a:srgbClr val="363636"/>
                </a:solidFill>
                <a:latin typeface="AlibabaPuHuiTi-Alibaba-PuHuiTi" pitchFamily="34" charset="0"/>
                <a:ea typeface="AlibabaPuHuiTi-Alibaba-PuHuiTi" pitchFamily="34" charset="-122"/>
                <a:cs typeface="AlibabaPuHuiTi-Alibaba-PuHuiTi" pitchFamily="34" charset="-120"/>
              </a:rPr>
              <a:t>3</a:t>
            </a:r>
            <a:endParaRPr lang="en-US" sz="2670" dirty="0"/>
          </a:p>
        </p:txBody>
      </p:sp>
      <p:sp>
        <p:nvSpPr>
          <p:cNvPr id="21" name="Text 5"/>
          <p:cNvSpPr/>
          <p:nvPr/>
        </p:nvSpPr>
        <p:spPr>
          <a:xfrm>
            <a:off x="10597896" y="3557016"/>
            <a:ext cx="2999232" cy="685800"/>
          </a:xfrm>
          <a:prstGeom prst="rect">
            <a:avLst/>
          </a:prstGeom>
          <a:noFill/>
          <a:ln/>
        </p:spPr>
        <p:txBody>
          <a:bodyPr wrap="square" lIns="0" tIns="0" rIns="0" bIns="0" rtlCol="0" anchor="ctr"/>
          <a:lstStyle/>
          <a:p>
            <a:pPr marL="0" indent="0" algn="l">
              <a:lnSpc>
                <a:spcPts val="2670"/>
              </a:lnSpc>
              <a:buNone/>
            </a:pPr>
            <a:r>
              <a:rPr lang="en-US" sz="1780" dirty="0">
                <a:solidFill>
                  <a:srgbClr val="1D1D1D"/>
                </a:solidFill>
                <a:latin typeface="AlibabaPuHuiTi-Alibaba-PuHuiTi" pitchFamily="34" charset="0"/>
                <a:ea typeface="AlibabaPuHuiTi-Alibaba-PuHuiTi" pitchFamily="34" charset="-122"/>
                <a:cs typeface="AlibabaPuHuiTi-Alibaba-PuHuiTi" pitchFamily="34" charset="-120"/>
              </a:rPr>
              <a:t>Forecast for the next N months</a:t>
            </a:r>
            <a:endParaRPr lang="en-US" sz="1780" dirty="0"/>
          </a:p>
        </p:txBody>
      </p:sp>
      <p:sp>
        <p:nvSpPr>
          <p:cNvPr id="22" name="Text 6"/>
          <p:cNvSpPr/>
          <p:nvPr/>
        </p:nvSpPr>
        <p:spPr>
          <a:xfrm>
            <a:off x="10597896" y="5596128"/>
            <a:ext cx="2999232" cy="685800"/>
          </a:xfrm>
          <a:prstGeom prst="rect">
            <a:avLst/>
          </a:prstGeom>
          <a:noFill/>
          <a:ln/>
        </p:spPr>
        <p:txBody>
          <a:bodyPr wrap="square" lIns="0" tIns="0" rIns="0" bIns="0" rtlCol="0" anchor="ctr"/>
          <a:lstStyle/>
          <a:p>
            <a:pPr marL="0" indent="0" algn="l">
              <a:lnSpc>
                <a:spcPts val="2670"/>
              </a:lnSpc>
              <a:buNone/>
            </a:pPr>
            <a:r>
              <a:rPr lang="en-US" sz="1780" dirty="0">
                <a:solidFill>
                  <a:srgbClr val="1D1D1D"/>
                </a:solidFill>
                <a:latin typeface="AlibabaPuHuiTi-Alibaba-PuHuiTi" pitchFamily="34" charset="0"/>
                <a:ea typeface="AlibabaPuHuiTi-Alibaba-PuHuiTi" pitchFamily="34" charset="-122"/>
                <a:cs typeface="AlibabaPuHuiTi-Alibaba-PuHuiTi" pitchFamily="34" charset="-120"/>
              </a:rPr>
              <a:t>Downloadable CSV with predictions</a:t>
            </a:r>
            <a:endParaRPr lang="en-US" sz="1780" dirty="0"/>
          </a:p>
        </p:txBody>
      </p:sp>
      <p:sp>
        <p:nvSpPr>
          <p:cNvPr id="23" name="Text 7"/>
          <p:cNvSpPr/>
          <p:nvPr/>
        </p:nvSpPr>
        <p:spPr>
          <a:xfrm>
            <a:off x="12006072" y="2752344"/>
            <a:ext cx="201168" cy="466344"/>
          </a:xfrm>
          <a:prstGeom prst="rect">
            <a:avLst/>
          </a:prstGeom>
          <a:noFill/>
          <a:ln/>
        </p:spPr>
        <p:txBody>
          <a:bodyPr wrap="none" lIns="0" tIns="0" rIns="0" bIns="0" rtlCol="0" anchor="ctr"/>
          <a:lstStyle/>
          <a:p>
            <a:pPr marL="0" indent="0" algn="l">
              <a:lnSpc>
                <a:spcPts val="3210"/>
              </a:lnSpc>
              <a:buNone/>
            </a:pPr>
            <a:r>
              <a:rPr lang="en-US" sz="2670" dirty="0">
                <a:solidFill>
                  <a:srgbClr val="3B3B3B"/>
                </a:solidFill>
                <a:latin typeface="AlibabaPuHuiTi-Alibaba-PuHuiTi" pitchFamily="34" charset="0"/>
                <a:ea typeface="AlibabaPuHuiTi-Alibaba-PuHuiTi" pitchFamily="34" charset="-122"/>
                <a:cs typeface="AlibabaPuHuiTi-Alibaba-PuHuiTi" pitchFamily="34" charset="-120"/>
              </a:rPr>
              <a:t>2</a:t>
            </a:r>
            <a:endParaRPr lang="en-US" sz="2670" dirty="0"/>
          </a:p>
        </p:txBody>
      </p:sp>
      <p:sp>
        <p:nvSpPr>
          <p:cNvPr id="24" name="Text 8"/>
          <p:cNvSpPr/>
          <p:nvPr/>
        </p:nvSpPr>
        <p:spPr>
          <a:xfrm>
            <a:off x="12006072" y="4800600"/>
            <a:ext cx="201168" cy="466344"/>
          </a:xfrm>
          <a:prstGeom prst="rect">
            <a:avLst/>
          </a:prstGeom>
          <a:noFill/>
          <a:ln/>
        </p:spPr>
        <p:txBody>
          <a:bodyPr wrap="none" lIns="0" tIns="0" rIns="0" bIns="0" rtlCol="0" anchor="ctr"/>
          <a:lstStyle/>
          <a:p>
            <a:pPr marL="0" indent="0" algn="l">
              <a:lnSpc>
                <a:spcPts val="3210"/>
              </a:lnSpc>
              <a:buNone/>
            </a:pPr>
            <a:r>
              <a:rPr lang="en-US" sz="2670" dirty="0">
                <a:solidFill>
                  <a:srgbClr val="424242"/>
                </a:solidFill>
                <a:latin typeface="AlibabaPuHuiTi-Alibaba-PuHuiTi" pitchFamily="34" charset="0"/>
                <a:ea typeface="AlibabaPuHuiTi-Alibaba-PuHuiTi" pitchFamily="34" charset="-122"/>
                <a:cs typeface="AlibabaPuHuiTi-Alibaba-PuHuiTi" pitchFamily="34" charset="-120"/>
              </a:rPr>
              <a:t>4</a:t>
            </a:r>
            <a:endParaRPr lang="en-US" sz="267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569</Words>
  <Application>Microsoft Office PowerPoint</Application>
  <PresentationFormat>Custom</PresentationFormat>
  <Paragraphs>91</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AlibabaPuHuiTi-Alibaba-PuHuiTi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Jayasree Dasari</cp:lastModifiedBy>
  <cp:revision>2</cp:revision>
  <dcterms:created xsi:type="dcterms:W3CDTF">2025-10-28T17:02:34Z</dcterms:created>
  <dcterms:modified xsi:type="dcterms:W3CDTF">2025-10-28T17:04:19Z</dcterms:modified>
</cp:coreProperties>
</file>